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6"/>
  </p:notesMasterIdLst>
  <p:sldIdLst>
    <p:sldId id="256" r:id="rId2"/>
    <p:sldId id="271" r:id="rId3"/>
    <p:sldId id="281" r:id="rId4"/>
    <p:sldId id="272" r:id="rId5"/>
    <p:sldId id="259" r:id="rId6"/>
    <p:sldId id="277" r:id="rId7"/>
    <p:sldId id="264" r:id="rId8"/>
    <p:sldId id="273" r:id="rId9"/>
    <p:sldId id="275" r:id="rId10"/>
    <p:sldId id="282" r:id="rId11"/>
    <p:sldId id="270" r:id="rId12"/>
    <p:sldId id="258" r:id="rId13"/>
    <p:sldId id="285" r:id="rId14"/>
    <p:sldId id="286" r:id="rId15"/>
    <p:sldId id="291" r:id="rId16"/>
    <p:sldId id="293" r:id="rId17"/>
    <p:sldId id="289" r:id="rId18"/>
    <p:sldId id="311" r:id="rId19"/>
    <p:sldId id="294" r:id="rId20"/>
    <p:sldId id="269" r:id="rId21"/>
    <p:sldId id="262" r:id="rId22"/>
    <p:sldId id="295" r:id="rId23"/>
    <p:sldId id="302" r:id="rId24"/>
    <p:sldId id="303" r:id="rId25"/>
    <p:sldId id="260" r:id="rId26"/>
    <p:sldId id="304" r:id="rId27"/>
    <p:sldId id="296" r:id="rId28"/>
    <p:sldId id="298" r:id="rId29"/>
    <p:sldId id="297" r:id="rId30"/>
    <p:sldId id="299" r:id="rId31"/>
    <p:sldId id="307" r:id="rId32"/>
    <p:sldId id="300" r:id="rId33"/>
    <p:sldId id="306" r:id="rId34"/>
    <p:sldId id="28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FD81571-40BC-F96E-0074-D83697AD3878}" name="Artin Rismanchi" initials="AR" userId="S::ara87@sfu.ca::78447104-3c5c-485f-b247-f05db4195bc8" providerId="AD"/>
  <p188:author id="{80C1BAA6-67C5-517E-8A4A-6C5A3417CEA4}" name="Guest User" initials="GU" userId="S::urn:spo:anon#a841ca1a3534368ad0ae5551fa22ae90a2c95aec249dc00bc7a50f86a8c7d2a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04869"/>
    <a:srgbClr val="0099CC"/>
    <a:srgbClr val="B10004"/>
    <a:srgbClr val="7A01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EEA845-5125-5248-824F-862FD604ED6E}" v="31" dt="2024-02-01T04:58:48.909"/>
    <p1510:client id="{1314E4BC-5C88-3D41-1F39-E2D977552C63}" v="245" dt="2024-01-31T20:45:03.420"/>
    <p1510:client id="{136A2905-CBF3-C9A0-ABA3-84C37ABE50E4}" v="194" dt="2024-02-01T18:53:26.121"/>
    <p1510:client id="{22BFE254-6659-718C-C81D-FC6A4BE5E612}" v="78" vWet="79" dt="2024-02-01T19:07:03.808"/>
    <p1510:client id="{476D2436-B303-5369-A402-A6D782E0A229}" v="6" dt="2024-02-01T11:46:11.167"/>
    <p1510:client id="{59583678-8212-B25B-B726-A2AB54C05A53}" v="406" dt="2024-01-31T21:32:50.795"/>
    <p1510:client id="{5F220D0B-12C0-D498-FDAE-FFBE1CEDA000}" v="16" dt="2024-01-31T22:41:14.594"/>
    <p1510:client id="{7A06D2DE-21FA-5A3A-74BA-B392FE5E00A0}" v="297" dt="2024-02-01T19:01:42.804"/>
    <p1510:client id="{89592566-EEAB-BBFC-4E1A-CD29B5A191AB}" v="26" dt="2024-02-01T07:48:11.652"/>
    <p1510:client id="{897F02B6-23C5-3C7A-2395-7E1E14381B5B}" v="2538" dt="2024-02-01T04:09:47.679"/>
    <p1510:client id="{974C5135-1873-811E-FDD5-ED42A86097A3}" v="13" dt="2024-02-01T19:18:00.950"/>
    <p1510:client id="{977B9ED4-50B6-07D5-0007-F0F713E7F812}" v="112" dt="2024-02-01T19:08:35.287"/>
    <p1510:client id="{AB9EF844-A251-23C0-D7D3-9A99BE3E1158}" v="480" dt="2024-02-01T16:55:08.609"/>
    <p1510:client id="{AF001188-B726-3AD8-84A2-78C6464FA035}" v="17" dt="2024-02-01T18:16:45.371"/>
    <p1510:client id="{AFB3BB83-83FA-06EC-57C0-9E8438F0B29F}" v="90" dt="2024-01-31T19:36:53.472"/>
    <p1510:client id="{B9B0C026-356D-4C80-3D4B-398273E20994}" v="1" dt="2024-02-01T16:44:12.657"/>
    <p1510:client id="{D0838032-3E5C-42AA-A4A5-8FD997C4E4D8}" v="6213" dt="2024-02-01T19:15:40.908"/>
    <p1510:client id="{D4494083-CA5E-776A-6D3A-ACE7DF1432B5}" v="305" dt="2024-01-31T21:05:44.820"/>
    <p1510:client id="{E779166F-6423-8099-1BB4-0EBCA9986015}" v="209" dt="2024-02-01T05:36:55.102"/>
    <p1510:client id="{F6D4440E-61AF-25F1-EA59-3181EC9B8F83}" v="134" dt="2024-02-01T19:19:23.6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p:cViewPr varScale="1">
        <p:scale>
          <a:sx n="104" d="100"/>
          <a:sy n="104" d="100"/>
        </p:scale>
        <p:origin x="896"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joieh\Desktop\B%20SFU%20MFin\BUS%20802%20Corporate%20Finance\Project\Group%201_802%20project_latest.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en-HK" sz="2000" b="1"/>
              <a:t>Key Operating</a:t>
            </a:r>
            <a:r>
              <a:rPr lang="en-HK" sz="2000" b="1" baseline="0"/>
              <a:t> Figures</a:t>
            </a:r>
            <a:endParaRPr lang="en-HK" sz="2000" b="1"/>
          </a:p>
        </c:rich>
      </c:tx>
      <c:layout>
        <c:manualLayout>
          <c:xMode val="edge"/>
          <c:yMode val="edge"/>
          <c:x val="0.28773275349227045"/>
          <c:y val="1.1059666700738801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2550445626698453"/>
          <c:y val="6.3348639361936646E-2"/>
          <c:w val="0.79531882875134108"/>
          <c:h val="0.7883370358927444"/>
        </c:manualLayout>
      </c:layout>
      <c:barChart>
        <c:barDir val="col"/>
        <c:grouping val="clustered"/>
        <c:varyColors val="0"/>
        <c:ser>
          <c:idx val="0"/>
          <c:order val="0"/>
          <c:tx>
            <c:v>Total Revenue</c:v>
          </c:tx>
          <c:spPr>
            <a:solidFill>
              <a:srgbClr val="B04869"/>
            </a:solidFill>
            <a:ln>
              <a:noFill/>
            </a:ln>
            <a:effectLst/>
          </c:spPr>
          <c:invertIfNegative val="0"/>
          <c:cat>
            <c:strRef>
              <c:f>IE!$I$6:$AC$6</c:f>
              <c:strCache>
                <c:ptCount val="5"/>
                <c:pt idx="0">
                  <c:v>Yr2019</c:v>
                </c:pt>
                <c:pt idx="1">
                  <c:v>Yr2020</c:v>
                </c:pt>
                <c:pt idx="2">
                  <c:v>Yr2021</c:v>
                </c:pt>
                <c:pt idx="3">
                  <c:v>Yr2022</c:v>
                </c:pt>
                <c:pt idx="4">
                  <c:v>Yr2023</c:v>
                </c:pt>
              </c:strCache>
            </c:strRef>
          </c:cat>
          <c:val>
            <c:numRef>
              <c:f>IE!$I$7:$AC$7</c:f>
              <c:numCache>
                <c:formatCode>_(* #,##0_);_(* \(#,##0\)_)\ ;_(* 0_)</c:formatCode>
                <c:ptCount val="5"/>
                <c:pt idx="0">
                  <c:v>1578173</c:v>
                </c:pt>
                <c:pt idx="1">
                  <c:v>2929491</c:v>
                </c:pt>
                <c:pt idx="2">
                  <c:v>4611856</c:v>
                </c:pt>
                <c:pt idx="3">
                  <c:v>5599978</c:v>
                </c:pt>
                <c:pt idx="4">
                  <c:v>7184254.8832167592</c:v>
                </c:pt>
              </c:numCache>
            </c:numRef>
          </c:val>
          <c:extLst>
            <c:ext xmlns:c16="http://schemas.microsoft.com/office/drawing/2014/chart" uri="{C3380CC4-5D6E-409C-BE32-E72D297353CC}">
              <c16:uniqueId val="{00000000-FA7A-49E5-BB15-30C6E0362CBF}"/>
            </c:ext>
          </c:extLst>
        </c:ser>
        <c:dLbls>
          <c:showLegendKey val="0"/>
          <c:showVal val="0"/>
          <c:showCatName val="0"/>
          <c:showSerName val="0"/>
          <c:showPercent val="0"/>
          <c:showBubbleSize val="0"/>
        </c:dLbls>
        <c:gapWidth val="150"/>
        <c:axId val="1460083280"/>
        <c:axId val="339158352"/>
      </c:barChart>
      <c:lineChart>
        <c:grouping val="standard"/>
        <c:varyColors val="0"/>
        <c:ser>
          <c:idx val="1"/>
          <c:order val="1"/>
          <c:tx>
            <c:v>Gross Margin</c:v>
          </c:tx>
          <c:spPr>
            <a:ln w="28575" cap="rnd">
              <a:solidFill>
                <a:srgbClr val="00B050"/>
              </a:solidFill>
              <a:round/>
            </a:ln>
            <a:effectLst/>
          </c:spPr>
          <c:marker>
            <c:symbol val="none"/>
          </c:marker>
          <c:cat>
            <c:strRef>
              <c:f>IE!$I$6:$AC$6</c:f>
              <c:strCache>
                <c:ptCount val="5"/>
                <c:pt idx="0">
                  <c:v>Yr2019</c:v>
                </c:pt>
                <c:pt idx="1">
                  <c:v>Yr2020</c:v>
                </c:pt>
                <c:pt idx="2">
                  <c:v>Yr2021</c:v>
                </c:pt>
                <c:pt idx="3">
                  <c:v>Yr2022</c:v>
                </c:pt>
                <c:pt idx="4">
                  <c:v>Yr2023</c:v>
                </c:pt>
              </c:strCache>
            </c:strRef>
          </c:cat>
          <c:val>
            <c:numRef>
              <c:f>IE!$I$14:$AC$14</c:f>
              <c:numCache>
                <c:formatCode>0.0%</c:formatCode>
                <c:ptCount val="5"/>
                <c:pt idx="0">
                  <c:v>0.54850957404543099</c:v>
                </c:pt>
                <c:pt idx="1">
                  <c:v>0.52603097261606202</c:v>
                </c:pt>
                <c:pt idx="2">
                  <c:v>0.53788236232874576</c:v>
                </c:pt>
                <c:pt idx="3">
                  <c:v>0.49183675364438934</c:v>
                </c:pt>
                <c:pt idx="4">
                  <c:v>0.52273269171583203</c:v>
                </c:pt>
              </c:numCache>
            </c:numRef>
          </c:val>
          <c:smooth val="0"/>
          <c:extLst>
            <c:ext xmlns:c16="http://schemas.microsoft.com/office/drawing/2014/chart" uri="{C3380CC4-5D6E-409C-BE32-E72D297353CC}">
              <c16:uniqueId val="{00000001-FA7A-49E5-BB15-30C6E0362CBF}"/>
            </c:ext>
          </c:extLst>
        </c:ser>
        <c:ser>
          <c:idx val="2"/>
          <c:order val="2"/>
          <c:tx>
            <c:v>Operating Expense Margin</c:v>
          </c:tx>
          <c:spPr>
            <a:ln w="28575" cap="rnd">
              <a:solidFill>
                <a:srgbClr val="0070C0"/>
              </a:solidFill>
              <a:round/>
            </a:ln>
            <a:effectLst/>
          </c:spPr>
          <c:marker>
            <c:symbol val="none"/>
          </c:marker>
          <c:cat>
            <c:strRef>
              <c:f>IE!$I$6:$AC$6</c:f>
              <c:strCache>
                <c:ptCount val="5"/>
                <c:pt idx="0">
                  <c:v>Yr2019</c:v>
                </c:pt>
                <c:pt idx="1">
                  <c:v>Yr2020</c:v>
                </c:pt>
                <c:pt idx="2">
                  <c:v>Yr2021</c:v>
                </c:pt>
                <c:pt idx="3">
                  <c:v>Yr2022</c:v>
                </c:pt>
                <c:pt idx="4">
                  <c:v>Yr2023</c:v>
                </c:pt>
              </c:strCache>
            </c:strRef>
          </c:cat>
          <c:val>
            <c:numRef>
              <c:f>IE!$I$22:$AC$22</c:f>
              <c:numCache>
                <c:formatCode>0.0%</c:formatCode>
                <c:ptCount val="5"/>
                <c:pt idx="0">
                  <c:v>0.62199834872349224</c:v>
                </c:pt>
                <c:pt idx="1">
                  <c:v>0.46676299739442789</c:v>
                </c:pt>
                <c:pt idx="2">
                  <c:v>0.46191294784572634</c:v>
                </c:pt>
                <c:pt idx="3">
                  <c:v>0.59409019106860772</c:v>
                </c:pt>
                <c:pt idx="4">
                  <c:v>0.46342082616125396</c:v>
                </c:pt>
              </c:numCache>
            </c:numRef>
          </c:val>
          <c:smooth val="0"/>
          <c:extLst>
            <c:ext xmlns:c16="http://schemas.microsoft.com/office/drawing/2014/chart" uri="{C3380CC4-5D6E-409C-BE32-E72D297353CC}">
              <c16:uniqueId val="{00000002-FA7A-49E5-BB15-30C6E0362CBF}"/>
            </c:ext>
          </c:extLst>
        </c:ser>
        <c:dLbls>
          <c:showLegendKey val="0"/>
          <c:showVal val="0"/>
          <c:showCatName val="0"/>
          <c:showSerName val="0"/>
          <c:showPercent val="0"/>
          <c:showBubbleSize val="0"/>
        </c:dLbls>
        <c:marker val="1"/>
        <c:smooth val="0"/>
        <c:axId val="1591453663"/>
        <c:axId val="335387184"/>
      </c:lineChart>
      <c:catAx>
        <c:axId val="1460083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9158352"/>
        <c:crosses val="autoZero"/>
        <c:auto val="1"/>
        <c:lblAlgn val="ctr"/>
        <c:lblOffset val="100"/>
        <c:noMultiLvlLbl val="0"/>
      </c:catAx>
      <c:valAx>
        <c:axId val="339158352"/>
        <c:scaling>
          <c:orientation val="minMax"/>
        </c:scaling>
        <c:delete val="0"/>
        <c:axPos val="l"/>
        <c:majorGridlines>
          <c:spPr>
            <a:ln w="9525" cap="flat" cmpd="sng" algn="ctr">
              <a:solidFill>
                <a:schemeClr val="tx1">
                  <a:lumMod val="15000"/>
                  <a:lumOff val="85000"/>
                </a:schemeClr>
              </a:solidFill>
              <a:round/>
            </a:ln>
            <a:effectLst/>
          </c:spPr>
        </c:majorGridlines>
        <c:numFmt formatCode="_(* #,##0_);_(* \(#,##0\)_)\ ;_(* 0_)" sourceLinked="0"/>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460083280"/>
        <c:crosses val="autoZero"/>
        <c:crossBetween val="between"/>
      </c:valAx>
      <c:valAx>
        <c:axId val="335387184"/>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crossAx val="1591453663"/>
        <c:crosses val="max"/>
        <c:crossBetween val="between"/>
      </c:valAx>
      <c:catAx>
        <c:axId val="1591453663"/>
        <c:scaling>
          <c:orientation val="minMax"/>
        </c:scaling>
        <c:delete val="1"/>
        <c:axPos val="b"/>
        <c:numFmt formatCode="General" sourceLinked="1"/>
        <c:majorTickMark val="out"/>
        <c:minorTickMark val="none"/>
        <c:tickLblPos val="nextTo"/>
        <c:crossAx val="335387184"/>
        <c:crosses val="autoZero"/>
        <c:auto val="1"/>
        <c:lblAlgn val="ctr"/>
        <c:lblOffset val="100"/>
        <c:noMultiLvlLbl val="0"/>
      </c:catAx>
      <c:spPr>
        <a:noFill/>
        <a:ln>
          <a:noFill/>
        </a:ln>
        <a:effectLst/>
      </c:spPr>
    </c:plotArea>
    <c:legend>
      <c:legendPos val="b"/>
      <c:layout>
        <c:manualLayout>
          <c:xMode val="edge"/>
          <c:yMode val="edge"/>
          <c:x val="9.8909198830739745E-2"/>
          <c:y val="0.91887151255177446"/>
          <c:w val="0.73474115211107172"/>
          <c:h val="5.9784266508088255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1B53AA-19F4-4020-83E3-3D0AE5EC5E48}"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BBDA2F15-25BB-4251-A38B-EEE6EEEE694F}">
      <dgm:prSet/>
      <dgm:spPr/>
      <dgm:t>
        <a:bodyPr/>
        <a:lstStyle/>
        <a:p>
          <a:pPr rtl="0"/>
          <a:r>
            <a:rPr lang="en-US" b="1">
              <a:latin typeface="Posterama"/>
            </a:rPr>
            <a:t> Brief</a:t>
          </a:r>
          <a:r>
            <a:rPr lang="en-US" b="1"/>
            <a:t> overview on Shopify and its associated industry</a:t>
          </a:r>
        </a:p>
      </dgm:t>
    </dgm:pt>
    <dgm:pt modelId="{30F89EFB-D46D-4D63-A24F-A54488D17578}" type="parTrans" cxnId="{B61C66EC-B08A-4D9F-A9C2-CC9D0309F57F}">
      <dgm:prSet/>
      <dgm:spPr/>
      <dgm:t>
        <a:bodyPr/>
        <a:lstStyle/>
        <a:p>
          <a:endParaRPr lang="en-US"/>
        </a:p>
      </dgm:t>
    </dgm:pt>
    <dgm:pt modelId="{6C773596-C0FD-4FCD-9155-3BBCA923B112}" type="sibTrans" cxnId="{B61C66EC-B08A-4D9F-A9C2-CC9D0309F57F}">
      <dgm:prSet phldrT="1" phldr="0"/>
      <dgm:spPr/>
      <dgm:t>
        <a:bodyPr/>
        <a:lstStyle/>
        <a:p>
          <a:r>
            <a:rPr lang="en-US"/>
            <a:t>1</a:t>
          </a:r>
        </a:p>
      </dgm:t>
    </dgm:pt>
    <dgm:pt modelId="{355F7927-0665-4BB2-A39A-14A401DF6FED}">
      <dgm:prSet/>
      <dgm:spPr/>
      <dgm:t>
        <a:bodyPr/>
        <a:lstStyle/>
        <a:p>
          <a:r>
            <a:rPr lang="en-US" b="1">
              <a:latin typeface="Posterama"/>
            </a:rPr>
            <a:t>Macroeconomic</a:t>
          </a:r>
          <a:r>
            <a:rPr lang="en-US" b="1"/>
            <a:t> analysis</a:t>
          </a:r>
        </a:p>
      </dgm:t>
    </dgm:pt>
    <dgm:pt modelId="{E0F3117A-7538-4B59-98A3-8513CF501345}" type="parTrans" cxnId="{38583814-9F5E-48B9-B8A5-D4FC6BD9DE7C}">
      <dgm:prSet/>
      <dgm:spPr/>
      <dgm:t>
        <a:bodyPr/>
        <a:lstStyle/>
        <a:p>
          <a:endParaRPr lang="en-US"/>
        </a:p>
      </dgm:t>
    </dgm:pt>
    <dgm:pt modelId="{13CB9D8F-F744-485D-A44C-6FE9E23E63DE}" type="sibTrans" cxnId="{38583814-9F5E-48B9-B8A5-D4FC6BD9DE7C}">
      <dgm:prSet phldrT="2" phldr="0"/>
      <dgm:spPr/>
      <dgm:t>
        <a:bodyPr/>
        <a:lstStyle/>
        <a:p>
          <a:r>
            <a:rPr lang="en-US"/>
            <a:t>2</a:t>
          </a:r>
        </a:p>
      </dgm:t>
    </dgm:pt>
    <dgm:pt modelId="{C331F953-19FF-49E2-8C94-C52AB880372D}">
      <dgm:prSet/>
      <dgm:spPr/>
      <dgm:t>
        <a:bodyPr/>
        <a:lstStyle/>
        <a:p>
          <a:pPr rtl="0"/>
          <a:r>
            <a:rPr lang="en-US" b="1">
              <a:latin typeface="Posterama"/>
            </a:rPr>
            <a:t> </a:t>
          </a:r>
          <a:r>
            <a:rPr lang="en-US" b="0">
              <a:latin typeface="Posterama"/>
            </a:rPr>
            <a:t>Impacts</a:t>
          </a:r>
          <a:r>
            <a:rPr lang="en-US" b="0"/>
            <a:t> </a:t>
          </a:r>
          <a:r>
            <a:rPr lang="en-US" b="0">
              <a:latin typeface="Posterama"/>
            </a:rPr>
            <a:t>of</a:t>
          </a:r>
          <a:r>
            <a:rPr lang="en-US" b="1">
              <a:latin typeface="Posterama"/>
            </a:rPr>
            <a:t> macroeconomic environment on Shopify and industry</a:t>
          </a:r>
          <a:endParaRPr lang="en-US" b="0"/>
        </a:p>
      </dgm:t>
    </dgm:pt>
    <dgm:pt modelId="{DFBCC0F5-E79E-49B2-ABBE-046F0C4578D8}" type="parTrans" cxnId="{08AFC0E2-441C-451D-9691-ADFC90FFF652}">
      <dgm:prSet/>
      <dgm:spPr/>
      <dgm:t>
        <a:bodyPr/>
        <a:lstStyle/>
        <a:p>
          <a:endParaRPr lang="en-US"/>
        </a:p>
      </dgm:t>
    </dgm:pt>
    <dgm:pt modelId="{EBAEB9C2-B718-42F7-A7BB-B4DE06029F99}" type="sibTrans" cxnId="{08AFC0E2-441C-451D-9691-ADFC90FFF652}">
      <dgm:prSet phldrT="3" phldr="0"/>
      <dgm:spPr/>
      <dgm:t>
        <a:bodyPr/>
        <a:lstStyle/>
        <a:p>
          <a:r>
            <a:rPr lang="en-US"/>
            <a:t>3</a:t>
          </a:r>
        </a:p>
      </dgm:t>
    </dgm:pt>
    <dgm:pt modelId="{61BD45FD-94A6-4383-BDC4-8726D772BDB3}">
      <dgm:prSet/>
      <dgm:spPr/>
      <dgm:t>
        <a:bodyPr/>
        <a:lstStyle/>
        <a:p>
          <a:r>
            <a:rPr lang="en-US" b="1"/>
            <a:t>Construct an appropriate DCF Model on Shopify</a:t>
          </a:r>
        </a:p>
      </dgm:t>
    </dgm:pt>
    <dgm:pt modelId="{A5BA02D4-E1F9-401F-959A-2A91B5AE63A9}" type="parTrans" cxnId="{3A5B0CCC-E7AE-45E5-919B-8CFF9B108536}">
      <dgm:prSet/>
      <dgm:spPr/>
      <dgm:t>
        <a:bodyPr/>
        <a:lstStyle/>
        <a:p>
          <a:endParaRPr lang="en-US"/>
        </a:p>
      </dgm:t>
    </dgm:pt>
    <dgm:pt modelId="{96D0A7D1-0E4D-4335-A805-59C38BD39B70}" type="sibTrans" cxnId="{3A5B0CCC-E7AE-45E5-919B-8CFF9B108536}">
      <dgm:prSet phldrT="4" phldr="0"/>
      <dgm:spPr/>
      <dgm:t>
        <a:bodyPr/>
        <a:lstStyle/>
        <a:p>
          <a:r>
            <a:rPr lang="en-US"/>
            <a:t>4</a:t>
          </a:r>
        </a:p>
      </dgm:t>
    </dgm:pt>
    <dgm:pt modelId="{79EBD5A5-593A-48DB-9400-ADB0077893A6}">
      <dgm:prSet/>
      <dgm:spPr/>
      <dgm:t>
        <a:bodyPr/>
        <a:lstStyle/>
        <a:p>
          <a:r>
            <a:rPr lang="en-US" b="1"/>
            <a:t>Determine whether Shopify is overvalued, undervalued, or fairly valued</a:t>
          </a:r>
        </a:p>
      </dgm:t>
    </dgm:pt>
    <dgm:pt modelId="{BC4C4A29-5525-47D4-A92F-680815B062F7}" type="parTrans" cxnId="{8E82BD5C-6472-4038-B23A-4A4B61C42A3C}">
      <dgm:prSet/>
      <dgm:spPr/>
      <dgm:t>
        <a:bodyPr/>
        <a:lstStyle/>
        <a:p>
          <a:endParaRPr lang="en-US"/>
        </a:p>
      </dgm:t>
    </dgm:pt>
    <dgm:pt modelId="{3B38F5D9-5C72-41A5-AFBC-A83AFB7E0272}" type="sibTrans" cxnId="{8E82BD5C-6472-4038-B23A-4A4B61C42A3C}">
      <dgm:prSet phldrT="5" phldr="0"/>
      <dgm:spPr/>
      <dgm:t>
        <a:bodyPr/>
        <a:lstStyle/>
        <a:p>
          <a:endParaRPr lang="en-US"/>
        </a:p>
      </dgm:t>
    </dgm:pt>
    <dgm:pt modelId="{4B0D7F49-8A52-4BC7-B5C8-5832306A3608}" type="pres">
      <dgm:prSet presAssocID="{4F1B53AA-19F4-4020-83E3-3D0AE5EC5E48}" presName="outerComposite" presStyleCnt="0">
        <dgm:presLayoutVars>
          <dgm:chMax val="5"/>
          <dgm:dir/>
          <dgm:resizeHandles val="exact"/>
        </dgm:presLayoutVars>
      </dgm:prSet>
      <dgm:spPr/>
    </dgm:pt>
    <dgm:pt modelId="{3D20168B-78D5-4289-BEA5-3B762D4C6062}" type="pres">
      <dgm:prSet presAssocID="{4F1B53AA-19F4-4020-83E3-3D0AE5EC5E48}" presName="dummyMaxCanvas" presStyleCnt="0">
        <dgm:presLayoutVars/>
      </dgm:prSet>
      <dgm:spPr/>
    </dgm:pt>
    <dgm:pt modelId="{CDCAB875-14A0-4BBE-B643-D37D22DDFD87}" type="pres">
      <dgm:prSet presAssocID="{4F1B53AA-19F4-4020-83E3-3D0AE5EC5E48}" presName="FiveNodes_1" presStyleLbl="node1" presStyleIdx="0" presStyleCnt="5">
        <dgm:presLayoutVars>
          <dgm:bulletEnabled val="1"/>
        </dgm:presLayoutVars>
      </dgm:prSet>
      <dgm:spPr/>
    </dgm:pt>
    <dgm:pt modelId="{3E3AEDAB-D34E-45D7-9088-DD183D21CEBA}" type="pres">
      <dgm:prSet presAssocID="{4F1B53AA-19F4-4020-83E3-3D0AE5EC5E48}" presName="FiveNodes_2" presStyleLbl="node1" presStyleIdx="1" presStyleCnt="5">
        <dgm:presLayoutVars>
          <dgm:bulletEnabled val="1"/>
        </dgm:presLayoutVars>
      </dgm:prSet>
      <dgm:spPr/>
    </dgm:pt>
    <dgm:pt modelId="{EB0A2077-5772-4032-8413-925AC3F2DC48}" type="pres">
      <dgm:prSet presAssocID="{4F1B53AA-19F4-4020-83E3-3D0AE5EC5E48}" presName="FiveNodes_3" presStyleLbl="node1" presStyleIdx="2" presStyleCnt="5">
        <dgm:presLayoutVars>
          <dgm:bulletEnabled val="1"/>
        </dgm:presLayoutVars>
      </dgm:prSet>
      <dgm:spPr/>
    </dgm:pt>
    <dgm:pt modelId="{194DA480-91D1-495E-89F6-2618301E5E9D}" type="pres">
      <dgm:prSet presAssocID="{4F1B53AA-19F4-4020-83E3-3D0AE5EC5E48}" presName="FiveNodes_4" presStyleLbl="node1" presStyleIdx="3" presStyleCnt="5">
        <dgm:presLayoutVars>
          <dgm:bulletEnabled val="1"/>
        </dgm:presLayoutVars>
      </dgm:prSet>
      <dgm:spPr/>
    </dgm:pt>
    <dgm:pt modelId="{06B0A1B5-32D0-41BB-A530-4F7A86BD774A}" type="pres">
      <dgm:prSet presAssocID="{4F1B53AA-19F4-4020-83E3-3D0AE5EC5E48}" presName="FiveNodes_5" presStyleLbl="node1" presStyleIdx="4" presStyleCnt="5">
        <dgm:presLayoutVars>
          <dgm:bulletEnabled val="1"/>
        </dgm:presLayoutVars>
      </dgm:prSet>
      <dgm:spPr/>
    </dgm:pt>
    <dgm:pt modelId="{63509993-7341-40DF-9F11-A1F1A470B0B7}" type="pres">
      <dgm:prSet presAssocID="{4F1B53AA-19F4-4020-83E3-3D0AE5EC5E48}" presName="FiveConn_1-2" presStyleLbl="fgAccFollowNode1" presStyleIdx="0" presStyleCnt="4">
        <dgm:presLayoutVars>
          <dgm:bulletEnabled val="1"/>
        </dgm:presLayoutVars>
      </dgm:prSet>
      <dgm:spPr/>
    </dgm:pt>
    <dgm:pt modelId="{E70F735F-2F89-446A-8F82-24757AB33240}" type="pres">
      <dgm:prSet presAssocID="{4F1B53AA-19F4-4020-83E3-3D0AE5EC5E48}" presName="FiveConn_2-3" presStyleLbl="fgAccFollowNode1" presStyleIdx="1" presStyleCnt="4">
        <dgm:presLayoutVars>
          <dgm:bulletEnabled val="1"/>
        </dgm:presLayoutVars>
      </dgm:prSet>
      <dgm:spPr/>
    </dgm:pt>
    <dgm:pt modelId="{C29FAE1D-B342-4E02-A497-60DF9E71E314}" type="pres">
      <dgm:prSet presAssocID="{4F1B53AA-19F4-4020-83E3-3D0AE5EC5E48}" presName="FiveConn_3-4" presStyleLbl="fgAccFollowNode1" presStyleIdx="2" presStyleCnt="4">
        <dgm:presLayoutVars>
          <dgm:bulletEnabled val="1"/>
        </dgm:presLayoutVars>
      </dgm:prSet>
      <dgm:spPr/>
    </dgm:pt>
    <dgm:pt modelId="{5A17FA4C-64F5-40FA-86ED-04234D1D0DA5}" type="pres">
      <dgm:prSet presAssocID="{4F1B53AA-19F4-4020-83E3-3D0AE5EC5E48}" presName="FiveConn_4-5" presStyleLbl="fgAccFollowNode1" presStyleIdx="3" presStyleCnt="4">
        <dgm:presLayoutVars>
          <dgm:bulletEnabled val="1"/>
        </dgm:presLayoutVars>
      </dgm:prSet>
      <dgm:spPr/>
    </dgm:pt>
    <dgm:pt modelId="{2372DE41-0CAF-4E73-BCE7-F005C66A3E94}" type="pres">
      <dgm:prSet presAssocID="{4F1B53AA-19F4-4020-83E3-3D0AE5EC5E48}" presName="FiveNodes_1_text" presStyleLbl="node1" presStyleIdx="4" presStyleCnt="5">
        <dgm:presLayoutVars>
          <dgm:bulletEnabled val="1"/>
        </dgm:presLayoutVars>
      </dgm:prSet>
      <dgm:spPr/>
    </dgm:pt>
    <dgm:pt modelId="{CF4C0140-481D-433B-AB31-C2F5F834E373}" type="pres">
      <dgm:prSet presAssocID="{4F1B53AA-19F4-4020-83E3-3D0AE5EC5E48}" presName="FiveNodes_2_text" presStyleLbl="node1" presStyleIdx="4" presStyleCnt="5">
        <dgm:presLayoutVars>
          <dgm:bulletEnabled val="1"/>
        </dgm:presLayoutVars>
      </dgm:prSet>
      <dgm:spPr/>
    </dgm:pt>
    <dgm:pt modelId="{3AC2334B-928C-409E-9816-45D9F2199E13}" type="pres">
      <dgm:prSet presAssocID="{4F1B53AA-19F4-4020-83E3-3D0AE5EC5E48}" presName="FiveNodes_3_text" presStyleLbl="node1" presStyleIdx="4" presStyleCnt="5">
        <dgm:presLayoutVars>
          <dgm:bulletEnabled val="1"/>
        </dgm:presLayoutVars>
      </dgm:prSet>
      <dgm:spPr/>
    </dgm:pt>
    <dgm:pt modelId="{4C47C5BE-83EB-4FBE-A79A-E452600A75D3}" type="pres">
      <dgm:prSet presAssocID="{4F1B53AA-19F4-4020-83E3-3D0AE5EC5E48}" presName="FiveNodes_4_text" presStyleLbl="node1" presStyleIdx="4" presStyleCnt="5">
        <dgm:presLayoutVars>
          <dgm:bulletEnabled val="1"/>
        </dgm:presLayoutVars>
      </dgm:prSet>
      <dgm:spPr/>
    </dgm:pt>
    <dgm:pt modelId="{4841CF05-F0A2-4E2F-B3BA-365363CAD6CA}" type="pres">
      <dgm:prSet presAssocID="{4F1B53AA-19F4-4020-83E3-3D0AE5EC5E48}" presName="FiveNodes_5_text" presStyleLbl="node1" presStyleIdx="4" presStyleCnt="5">
        <dgm:presLayoutVars>
          <dgm:bulletEnabled val="1"/>
        </dgm:presLayoutVars>
      </dgm:prSet>
      <dgm:spPr/>
    </dgm:pt>
  </dgm:ptLst>
  <dgm:cxnLst>
    <dgm:cxn modelId="{AEB60F0E-F784-4CD6-9E15-9EAC1B25CFD1}" type="presOf" srcId="{4F1B53AA-19F4-4020-83E3-3D0AE5EC5E48}" destId="{4B0D7F49-8A52-4BC7-B5C8-5832306A3608}" srcOrd="0" destOrd="0" presId="urn:microsoft.com/office/officeart/2005/8/layout/vProcess5"/>
    <dgm:cxn modelId="{FDB1CA0F-9BF1-47DF-B1D7-84324047F202}" type="presOf" srcId="{BBDA2F15-25BB-4251-A38B-EEE6EEEE694F}" destId="{CDCAB875-14A0-4BBE-B643-D37D22DDFD87}" srcOrd="0" destOrd="0" presId="urn:microsoft.com/office/officeart/2005/8/layout/vProcess5"/>
    <dgm:cxn modelId="{38583814-9F5E-48B9-B8A5-D4FC6BD9DE7C}" srcId="{4F1B53AA-19F4-4020-83E3-3D0AE5EC5E48}" destId="{355F7927-0665-4BB2-A39A-14A401DF6FED}" srcOrd="1" destOrd="0" parTransId="{E0F3117A-7538-4B59-98A3-8513CF501345}" sibTransId="{13CB9D8F-F744-485D-A44C-6FE9E23E63DE}"/>
    <dgm:cxn modelId="{C1B74A14-F005-4D9F-A1B1-E8132A9A9D12}" type="presOf" srcId="{61BD45FD-94A6-4383-BDC4-8726D772BDB3}" destId="{4C47C5BE-83EB-4FBE-A79A-E452600A75D3}" srcOrd="1" destOrd="0" presId="urn:microsoft.com/office/officeart/2005/8/layout/vProcess5"/>
    <dgm:cxn modelId="{91B8B120-50C4-462B-A2DF-AC0C4F4E13A0}" type="presOf" srcId="{13CB9D8F-F744-485D-A44C-6FE9E23E63DE}" destId="{E70F735F-2F89-446A-8F82-24757AB33240}" srcOrd="0" destOrd="0" presId="urn:microsoft.com/office/officeart/2005/8/layout/vProcess5"/>
    <dgm:cxn modelId="{263E483E-7816-4DA0-A0DF-3D785598514D}" type="presOf" srcId="{355F7927-0665-4BB2-A39A-14A401DF6FED}" destId="{3E3AEDAB-D34E-45D7-9088-DD183D21CEBA}" srcOrd="0" destOrd="0" presId="urn:microsoft.com/office/officeart/2005/8/layout/vProcess5"/>
    <dgm:cxn modelId="{EE5EB246-0796-492B-9674-698AA5C6D198}" type="presOf" srcId="{79EBD5A5-593A-48DB-9400-ADB0077893A6}" destId="{06B0A1B5-32D0-41BB-A530-4F7A86BD774A}" srcOrd="0" destOrd="0" presId="urn:microsoft.com/office/officeart/2005/8/layout/vProcess5"/>
    <dgm:cxn modelId="{60DC644C-7105-424B-AA40-D30CCD21B944}" type="presOf" srcId="{C331F953-19FF-49E2-8C94-C52AB880372D}" destId="{3AC2334B-928C-409E-9816-45D9F2199E13}" srcOrd="1" destOrd="0" presId="urn:microsoft.com/office/officeart/2005/8/layout/vProcess5"/>
    <dgm:cxn modelId="{8E82BD5C-6472-4038-B23A-4A4B61C42A3C}" srcId="{4F1B53AA-19F4-4020-83E3-3D0AE5EC5E48}" destId="{79EBD5A5-593A-48DB-9400-ADB0077893A6}" srcOrd="4" destOrd="0" parTransId="{BC4C4A29-5525-47D4-A92F-680815B062F7}" sibTransId="{3B38F5D9-5C72-41A5-AFBC-A83AFB7E0272}"/>
    <dgm:cxn modelId="{F79C9060-02CA-47CD-BF89-4B61B3015F42}" type="presOf" srcId="{96D0A7D1-0E4D-4335-A805-59C38BD39B70}" destId="{5A17FA4C-64F5-40FA-86ED-04234D1D0DA5}" srcOrd="0" destOrd="0" presId="urn:microsoft.com/office/officeart/2005/8/layout/vProcess5"/>
    <dgm:cxn modelId="{581D6175-0D29-48D6-B2A5-FB81B99DF451}" type="presOf" srcId="{EBAEB9C2-B718-42F7-A7BB-B4DE06029F99}" destId="{C29FAE1D-B342-4E02-A497-60DF9E71E314}" srcOrd="0" destOrd="0" presId="urn:microsoft.com/office/officeart/2005/8/layout/vProcess5"/>
    <dgm:cxn modelId="{CDF3AA82-965E-4EAD-8441-A1A7DBC0E19A}" type="presOf" srcId="{6C773596-C0FD-4FCD-9155-3BBCA923B112}" destId="{63509993-7341-40DF-9F11-A1F1A470B0B7}" srcOrd="0" destOrd="0" presId="urn:microsoft.com/office/officeart/2005/8/layout/vProcess5"/>
    <dgm:cxn modelId="{074B7A89-7386-4398-BEE1-CC0CF93553A5}" type="presOf" srcId="{C331F953-19FF-49E2-8C94-C52AB880372D}" destId="{EB0A2077-5772-4032-8413-925AC3F2DC48}" srcOrd="0" destOrd="0" presId="urn:microsoft.com/office/officeart/2005/8/layout/vProcess5"/>
    <dgm:cxn modelId="{B2469F8E-59E4-45CC-87E0-1D5AC14B6FBF}" type="presOf" srcId="{79EBD5A5-593A-48DB-9400-ADB0077893A6}" destId="{4841CF05-F0A2-4E2F-B3BA-365363CAD6CA}" srcOrd="1" destOrd="0" presId="urn:microsoft.com/office/officeart/2005/8/layout/vProcess5"/>
    <dgm:cxn modelId="{CF5D28C5-B2F4-458E-BC72-710A48D740E0}" type="presOf" srcId="{61BD45FD-94A6-4383-BDC4-8726D772BDB3}" destId="{194DA480-91D1-495E-89F6-2618301E5E9D}" srcOrd="0" destOrd="0" presId="urn:microsoft.com/office/officeart/2005/8/layout/vProcess5"/>
    <dgm:cxn modelId="{3A5B0CCC-E7AE-45E5-919B-8CFF9B108536}" srcId="{4F1B53AA-19F4-4020-83E3-3D0AE5EC5E48}" destId="{61BD45FD-94A6-4383-BDC4-8726D772BDB3}" srcOrd="3" destOrd="0" parTransId="{A5BA02D4-E1F9-401F-959A-2A91B5AE63A9}" sibTransId="{96D0A7D1-0E4D-4335-A805-59C38BD39B70}"/>
    <dgm:cxn modelId="{08AFC0E2-441C-451D-9691-ADFC90FFF652}" srcId="{4F1B53AA-19F4-4020-83E3-3D0AE5EC5E48}" destId="{C331F953-19FF-49E2-8C94-C52AB880372D}" srcOrd="2" destOrd="0" parTransId="{DFBCC0F5-E79E-49B2-ABBE-046F0C4578D8}" sibTransId="{EBAEB9C2-B718-42F7-A7BB-B4DE06029F99}"/>
    <dgm:cxn modelId="{883D5BE7-5BEE-4FE8-9670-B615171D6F34}" type="presOf" srcId="{BBDA2F15-25BB-4251-A38B-EEE6EEEE694F}" destId="{2372DE41-0CAF-4E73-BCE7-F005C66A3E94}" srcOrd="1" destOrd="0" presId="urn:microsoft.com/office/officeart/2005/8/layout/vProcess5"/>
    <dgm:cxn modelId="{69FDA1E9-AED0-44AF-85D5-6AEC1606BD27}" type="presOf" srcId="{355F7927-0665-4BB2-A39A-14A401DF6FED}" destId="{CF4C0140-481D-433B-AB31-C2F5F834E373}" srcOrd="1" destOrd="0" presId="urn:microsoft.com/office/officeart/2005/8/layout/vProcess5"/>
    <dgm:cxn modelId="{B61C66EC-B08A-4D9F-A9C2-CC9D0309F57F}" srcId="{4F1B53AA-19F4-4020-83E3-3D0AE5EC5E48}" destId="{BBDA2F15-25BB-4251-A38B-EEE6EEEE694F}" srcOrd="0" destOrd="0" parTransId="{30F89EFB-D46D-4D63-A24F-A54488D17578}" sibTransId="{6C773596-C0FD-4FCD-9155-3BBCA923B112}"/>
    <dgm:cxn modelId="{2C7C97A9-0DEB-465B-AE93-89CEABEC0607}" type="presParOf" srcId="{4B0D7F49-8A52-4BC7-B5C8-5832306A3608}" destId="{3D20168B-78D5-4289-BEA5-3B762D4C6062}" srcOrd="0" destOrd="0" presId="urn:microsoft.com/office/officeart/2005/8/layout/vProcess5"/>
    <dgm:cxn modelId="{CB2D8205-623E-4D7C-9E87-B54598FBAC6F}" type="presParOf" srcId="{4B0D7F49-8A52-4BC7-B5C8-5832306A3608}" destId="{CDCAB875-14A0-4BBE-B643-D37D22DDFD87}" srcOrd="1" destOrd="0" presId="urn:microsoft.com/office/officeart/2005/8/layout/vProcess5"/>
    <dgm:cxn modelId="{7DFE9E50-D963-49ED-8B28-5DB1D848549B}" type="presParOf" srcId="{4B0D7F49-8A52-4BC7-B5C8-5832306A3608}" destId="{3E3AEDAB-D34E-45D7-9088-DD183D21CEBA}" srcOrd="2" destOrd="0" presId="urn:microsoft.com/office/officeart/2005/8/layout/vProcess5"/>
    <dgm:cxn modelId="{67A2CEE7-76ED-4865-8626-6675707B3832}" type="presParOf" srcId="{4B0D7F49-8A52-4BC7-B5C8-5832306A3608}" destId="{EB0A2077-5772-4032-8413-925AC3F2DC48}" srcOrd="3" destOrd="0" presId="urn:microsoft.com/office/officeart/2005/8/layout/vProcess5"/>
    <dgm:cxn modelId="{DEB20A7A-FE76-40E2-8EBA-59D519B3B673}" type="presParOf" srcId="{4B0D7F49-8A52-4BC7-B5C8-5832306A3608}" destId="{194DA480-91D1-495E-89F6-2618301E5E9D}" srcOrd="4" destOrd="0" presId="urn:microsoft.com/office/officeart/2005/8/layout/vProcess5"/>
    <dgm:cxn modelId="{2AA781E5-CC3B-448C-858D-516F1FF0F016}" type="presParOf" srcId="{4B0D7F49-8A52-4BC7-B5C8-5832306A3608}" destId="{06B0A1B5-32D0-41BB-A530-4F7A86BD774A}" srcOrd="5" destOrd="0" presId="urn:microsoft.com/office/officeart/2005/8/layout/vProcess5"/>
    <dgm:cxn modelId="{9E0CC0D0-2833-4ABC-B5DF-0B226B9C0F7E}" type="presParOf" srcId="{4B0D7F49-8A52-4BC7-B5C8-5832306A3608}" destId="{63509993-7341-40DF-9F11-A1F1A470B0B7}" srcOrd="6" destOrd="0" presId="urn:microsoft.com/office/officeart/2005/8/layout/vProcess5"/>
    <dgm:cxn modelId="{8BF7397A-D23D-4009-9106-CA88DFA0FB76}" type="presParOf" srcId="{4B0D7F49-8A52-4BC7-B5C8-5832306A3608}" destId="{E70F735F-2F89-446A-8F82-24757AB33240}" srcOrd="7" destOrd="0" presId="urn:microsoft.com/office/officeart/2005/8/layout/vProcess5"/>
    <dgm:cxn modelId="{06128A43-4675-4570-9960-9B03296AFCDE}" type="presParOf" srcId="{4B0D7F49-8A52-4BC7-B5C8-5832306A3608}" destId="{C29FAE1D-B342-4E02-A497-60DF9E71E314}" srcOrd="8" destOrd="0" presId="urn:microsoft.com/office/officeart/2005/8/layout/vProcess5"/>
    <dgm:cxn modelId="{B6400A49-0BA1-4987-B5A5-F041A0C05402}" type="presParOf" srcId="{4B0D7F49-8A52-4BC7-B5C8-5832306A3608}" destId="{5A17FA4C-64F5-40FA-86ED-04234D1D0DA5}" srcOrd="9" destOrd="0" presId="urn:microsoft.com/office/officeart/2005/8/layout/vProcess5"/>
    <dgm:cxn modelId="{443E59B4-734C-48DF-961E-C7E985FDE98F}" type="presParOf" srcId="{4B0D7F49-8A52-4BC7-B5C8-5832306A3608}" destId="{2372DE41-0CAF-4E73-BCE7-F005C66A3E94}" srcOrd="10" destOrd="0" presId="urn:microsoft.com/office/officeart/2005/8/layout/vProcess5"/>
    <dgm:cxn modelId="{0EDD7FEF-EBBB-4B2E-80C3-FD84EE5547BB}" type="presParOf" srcId="{4B0D7F49-8A52-4BC7-B5C8-5832306A3608}" destId="{CF4C0140-481D-433B-AB31-C2F5F834E373}" srcOrd="11" destOrd="0" presId="urn:microsoft.com/office/officeart/2005/8/layout/vProcess5"/>
    <dgm:cxn modelId="{A7648B2E-EF5E-40A5-8BD1-64DF238DC2E7}" type="presParOf" srcId="{4B0D7F49-8A52-4BC7-B5C8-5832306A3608}" destId="{3AC2334B-928C-409E-9816-45D9F2199E13}" srcOrd="12" destOrd="0" presId="urn:microsoft.com/office/officeart/2005/8/layout/vProcess5"/>
    <dgm:cxn modelId="{0CFDC3BE-085A-4F43-A486-DC4C2AC1E9AE}" type="presParOf" srcId="{4B0D7F49-8A52-4BC7-B5C8-5832306A3608}" destId="{4C47C5BE-83EB-4FBE-A79A-E452600A75D3}" srcOrd="13" destOrd="0" presId="urn:microsoft.com/office/officeart/2005/8/layout/vProcess5"/>
    <dgm:cxn modelId="{CBE9B6A9-931C-4629-8C16-D25C093A47B1}" type="presParOf" srcId="{4B0D7F49-8A52-4BC7-B5C8-5832306A3608}" destId="{4841CF05-F0A2-4E2F-B3BA-365363CAD6C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9EEB7C-C94B-4975-97E0-1690106108C2}"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B56BC090-3615-4227-88E0-A137B1AE6782}">
      <dgm:prSet/>
      <dgm:spPr/>
      <dgm:t>
        <a:bodyPr/>
        <a:lstStyle/>
        <a:p>
          <a:pPr>
            <a:defRPr b="1"/>
          </a:pPr>
          <a:r>
            <a:rPr lang="en-US"/>
            <a:t>2004</a:t>
          </a:r>
        </a:p>
      </dgm:t>
    </dgm:pt>
    <dgm:pt modelId="{DBC8917D-0CB2-476F-B88F-EC61572D6E4D}" type="parTrans" cxnId="{FE7B1B12-ACD8-46EC-B95C-AF89A852BA6C}">
      <dgm:prSet/>
      <dgm:spPr/>
      <dgm:t>
        <a:bodyPr/>
        <a:lstStyle/>
        <a:p>
          <a:endParaRPr lang="en-US"/>
        </a:p>
      </dgm:t>
    </dgm:pt>
    <dgm:pt modelId="{4EB863B9-29C8-4BD7-8CFD-D35D3A1A1F7B}" type="sibTrans" cxnId="{FE7B1B12-ACD8-46EC-B95C-AF89A852BA6C}">
      <dgm:prSet/>
      <dgm:spPr/>
      <dgm:t>
        <a:bodyPr/>
        <a:lstStyle/>
        <a:p>
          <a:endParaRPr lang="en-US"/>
        </a:p>
      </dgm:t>
    </dgm:pt>
    <dgm:pt modelId="{8ED4457E-A0B0-41F2-8A67-2E4D0FB47398}">
      <dgm:prSet/>
      <dgm:spPr/>
      <dgm:t>
        <a:bodyPr/>
        <a:lstStyle/>
        <a:p>
          <a:r>
            <a:rPr lang="en-US">
              <a:latin typeface="Posterama"/>
            </a:rPr>
            <a:t>Origin</a:t>
          </a:r>
          <a:endParaRPr lang="en-US"/>
        </a:p>
      </dgm:t>
    </dgm:pt>
    <dgm:pt modelId="{F79A9DCE-30A6-4FD8-8747-B826626E8B5A}" type="parTrans" cxnId="{9273E920-E3FB-4184-9F63-469C69B0CA6C}">
      <dgm:prSet/>
      <dgm:spPr/>
      <dgm:t>
        <a:bodyPr/>
        <a:lstStyle/>
        <a:p>
          <a:endParaRPr lang="en-US"/>
        </a:p>
      </dgm:t>
    </dgm:pt>
    <dgm:pt modelId="{AEAE6075-66F8-441F-BA59-7A27464246E6}" type="sibTrans" cxnId="{9273E920-E3FB-4184-9F63-469C69B0CA6C}">
      <dgm:prSet/>
      <dgm:spPr/>
      <dgm:t>
        <a:bodyPr/>
        <a:lstStyle/>
        <a:p>
          <a:endParaRPr lang="en-US"/>
        </a:p>
      </dgm:t>
    </dgm:pt>
    <dgm:pt modelId="{DB51BB3D-5F9A-4699-8FF7-32211E37727A}">
      <dgm:prSet/>
      <dgm:spPr/>
      <dgm:t>
        <a:bodyPr/>
        <a:lstStyle/>
        <a:p>
          <a:pPr>
            <a:defRPr b="1"/>
          </a:pPr>
          <a:r>
            <a:rPr lang="en-US"/>
            <a:t>2006</a:t>
          </a:r>
        </a:p>
      </dgm:t>
    </dgm:pt>
    <dgm:pt modelId="{4CC33FFD-4B64-4318-8F17-A7B92D81521E}" type="parTrans" cxnId="{FDE082E6-A5FC-48D6-A6B3-E7BE027A442A}">
      <dgm:prSet/>
      <dgm:spPr/>
      <dgm:t>
        <a:bodyPr/>
        <a:lstStyle/>
        <a:p>
          <a:endParaRPr lang="en-US"/>
        </a:p>
      </dgm:t>
    </dgm:pt>
    <dgm:pt modelId="{A438F884-9850-4096-93F7-E78570D8A017}" type="sibTrans" cxnId="{FDE082E6-A5FC-48D6-A6B3-E7BE027A442A}">
      <dgm:prSet/>
      <dgm:spPr/>
      <dgm:t>
        <a:bodyPr/>
        <a:lstStyle/>
        <a:p>
          <a:endParaRPr lang="en-US"/>
        </a:p>
      </dgm:t>
    </dgm:pt>
    <dgm:pt modelId="{9C14E63C-7868-4263-BBE6-8B7E4985892E}">
      <dgm:prSet/>
      <dgm:spPr/>
      <dgm:t>
        <a:bodyPr/>
        <a:lstStyle/>
        <a:p>
          <a:r>
            <a:rPr lang="en-US">
              <a:latin typeface="Posterama"/>
            </a:rPr>
            <a:t>Launch services to public</a:t>
          </a:r>
          <a:endParaRPr lang="en-US"/>
        </a:p>
      </dgm:t>
    </dgm:pt>
    <dgm:pt modelId="{204E85B1-0661-4C30-A2DA-21E1008BCCA1}" type="parTrans" cxnId="{B01DA3E5-48F1-4650-B3A4-4106A5E4AE30}">
      <dgm:prSet/>
      <dgm:spPr/>
      <dgm:t>
        <a:bodyPr/>
        <a:lstStyle/>
        <a:p>
          <a:endParaRPr lang="en-US"/>
        </a:p>
      </dgm:t>
    </dgm:pt>
    <dgm:pt modelId="{4B8228B4-F195-44D2-8CF4-F1DA6F262FB7}" type="sibTrans" cxnId="{B01DA3E5-48F1-4650-B3A4-4106A5E4AE30}">
      <dgm:prSet/>
      <dgm:spPr/>
      <dgm:t>
        <a:bodyPr/>
        <a:lstStyle/>
        <a:p>
          <a:endParaRPr lang="en-US"/>
        </a:p>
      </dgm:t>
    </dgm:pt>
    <dgm:pt modelId="{97AC9927-A728-4A6D-8E00-578DDF1EFC25}">
      <dgm:prSet/>
      <dgm:spPr/>
      <dgm:t>
        <a:bodyPr/>
        <a:lstStyle/>
        <a:p>
          <a:pPr>
            <a:defRPr b="1"/>
          </a:pPr>
          <a:r>
            <a:rPr lang="en-US"/>
            <a:t>2009</a:t>
          </a:r>
        </a:p>
      </dgm:t>
    </dgm:pt>
    <dgm:pt modelId="{C6A89A65-A244-4818-9185-3041765BD725}" type="parTrans" cxnId="{4C64E774-87E0-4180-A119-837033B027C8}">
      <dgm:prSet/>
      <dgm:spPr/>
      <dgm:t>
        <a:bodyPr/>
        <a:lstStyle/>
        <a:p>
          <a:endParaRPr lang="en-US"/>
        </a:p>
      </dgm:t>
    </dgm:pt>
    <dgm:pt modelId="{F4C2AA4E-602E-4CE0-BFD1-FDA02C8EEE53}" type="sibTrans" cxnId="{4C64E774-87E0-4180-A119-837033B027C8}">
      <dgm:prSet/>
      <dgm:spPr/>
      <dgm:t>
        <a:bodyPr/>
        <a:lstStyle/>
        <a:p>
          <a:endParaRPr lang="en-US"/>
        </a:p>
      </dgm:t>
    </dgm:pt>
    <dgm:pt modelId="{111951EC-CA92-4DBB-87A9-4505C026DEEC}">
      <dgm:prSet/>
      <dgm:spPr/>
      <dgm:t>
        <a:bodyPr/>
        <a:lstStyle/>
        <a:p>
          <a:r>
            <a:rPr lang="en-US">
              <a:latin typeface="Posterama"/>
            </a:rPr>
            <a:t>App</a:t>
          </a:r>
          <a:r>
            <a:rPr lang="en-US"/>
            <a:t> store &amp; API</a:t>
          </a:r>
        </a:p>
      </dgm:t>
    </dgm:pt>
    <dgm:pt modelId="{6EB653ED-3002-4D1D-B6A3-BD05CE4D1FA2}" type="parTrans" cxnId="{296223C1-47BC-404D-AF45-B6DB18BE6219}">
      <dgm:prSet/>
      <dgm:spPr/>
      <dgm:t>
        <a:bodyPr/>
        <a:lstStyle/>
        <a:p>
          <a:endParaRPr lang="en-US"/>
        </a:p>
      </dgm:t>
    </dgm:pt>
    <dgm:pt modelId="{73AB901C-FB2B-4E74-9CD6-6D34A16E98C8}" type="sibTrans" cxnId="{296223C1-47BC-404D-AF45-B6DB18BE6219}">
      <dgm:prSet/>
      <dgm:spPr/>
      <dgm:t>
        <a:bodyPr/>
        <a:lstStyle/>
        <a:p>
          <a:endParaRPr lang="en-US"/>
        </a:p>
      </dgm:t>
    </dgm:pt>
    <dgm:pt modelId="{44D54C46-B1E1-4EBD-AB5F-2814342A0739}">
      <dgm:prSet/>
      <dgm:spPr/>
      <dgm:t>
        <a:bodyPr/>
        <a:lstStyle/>
        <a:p>
          <a:pPr>
            <a:defRPr b="1"/>
          </a:pPr>
          <a:r>
            <a:rPr lang="en-US"/>
            <a:t>2010</a:t>
          </a:r>
        </a:p>
      </dgm:t>
    </dgm:pt>
    <dgm:pt modelId="{C1820E64-5411-4274-BE4A-2FED8956CC92}" type="parTrans" cxnId="{18C18AE8-A21A-47AB-9B04-AC4568E423C7}">
      <dgm:prSet/>
      <dgm:spPr/>
      <dgm:t>
        <a:bodyPr/>
        <a:lstStyle/>
        <a:p>
          <a:endParaRPr lang="en-US"/>
        </a:p>
      </dgm:t>
    </dgm:pt>
    <dgm:pt modelId="{9916A152-1891-48BD-9FA2-F22B33D1C801}" type="sibTrans" cxnId="{18C18AE8-A21A-47AB-9B04-AC4568E423C7}">
      <dgm:prSet/>
      <dgm:spPr/>
      <dgm:t>
        <a:bodyPr/>
        <a:lstStyle/>
        <a:p>
          <a:endParaRPr lang="en-US"/>
        </a:p>
      </dgm:t>
    </dgm:pt>
    <dgm:pt modelId="{28A44322-F8FF-42E6-A9B7-3025346E6F17}">
      <dgm:prSet/>
      <dgm:spPr/>
      <dgm:t>
        <a:bodyPr/>
        <a:lstStyle/>
        <a:p>
          <a:r>
            <a:rPr lang="en-US">
              <a:latin typeface="Posterama"/>
            </a:rPr>
            <a:t>First</a:t>
          </a:r>
          <a:r>
            <a:rPr lang="en-US"/>
            <a:t> contest</a:t>
          </a:r>
        </a:p>
      </dgm:t>
    </dgm:pt>
    <dgm:pt modelId="{B63551B4-F4A5-43EE-940B-7C56AEEFCFFC}" type="parTrans" cxnId="{6CB8F517-EBB6-43D6-8524-A23EDB75BDEE}">
      <dgm:prSet/>
      <dgm:spPr/>
      <dgm:t>
        <a:bodyPr/>
        <a:lstStyle/>
        <a:p>
          <a:endParaRPr lang="en-US"/>
        </a:p>
      </dgm:t>
    </dgm:pt>
    <dgm:pt modelId="{C3FB94B3-907A-4651-9F32-06E003B61971}" type="sibTrans" cxnId="{6CB8F517-EBB6-43D6-8524-A23EDB75BDEE}">
      <dgm:prSet/>
      <dgm:spPr/>
      <dgm:t>
        <a:bodyPr/>
        <a:lstStyle/>
        <a:p>
          <a:endParaRPr lang="en-US"/>
        </a:p>
      </dgm:t>
    </dgm:pt>
    <dgm:pt modelId="{878BBB9C-FFA0-4437-A8F5-D8DBBADDACAB}">
      <dgm:prSet/>
      <dgm:spPr/>
      <dgm:t>
        <a:bodyPr/>
        <a:lstStyle/>
        <a:p>
          <a:pPr>
            <a:defRPr b="1"/>
          </a:pPr>
          <a:r>
            <a:rPr lang="en-US"/>
            <a:t>2013</a:t>
          </a:r>
        </a:p>
      </dgm:t>
    </dgm:pt>
    <dgm:pt modelId="{691B1667-3F64-41E4-8038-9890204E2381}" type="parTrans" cxnId="{80E15A9B-D2AB-4BF0-80CB-A555EAF2F920}">
      <dgm:prSet/>
      <dgm:spPr/>
      <dgm:t>
        <a:bodyPr/>
        <a:lstStyle/>
        <a:p>
          <a:endParaRPr lang="en-US"/>
        </a:p>
      </dgm:t>
    </dgm:pt>
    <dgm:pt modelId="{1EA8041D-D28E-4CAE-B490-4157CEB5B86E}" type="sibTrans" cxnId="{80E15A9B-D2AB-4BF0-80CB-A555EAF2F920}">
      <dgm:prSet/>
      <dgm:spPr/>
      <dgm:t>
        <a:bodyPr/>
        <a:lstStyle/>
        <a:p>
          <a:endParaRPr lang="en-US"/>
        </a:p>
      </dgm:t>
    </dgm:pt>
    <dgm:pt modelId="{74FD1C76-A4BB-4213-82C1-11162EC2E568}">
      <dgm:prSet/>
      <dgm:spPr/>
      <dgm:t>
        <a:bodyPr/>
        <a:lstStyle/>
        <a:p>
          <a:r>
            <a:rPr lang="en-US">
              <a:latin typeface="Posterama"/>
            </a:rPr>
            <a:t>Shopify</a:t>
          </a:r>
          <a:r>
            <a:rPr lang="en-US"/>
            <a:t> payments</a:t>
          </a:r>
        </a:p>
      </dgm:t>
    </dgm:pt>
    <dgm:pt modelId="{1CE3146B-1CA0-47A3-B43E-08E8D8780505}" type="parTrans" cxnId="{BED52649-BEBB-42E0-9016-484BD0CA4126}">
      <dgm:prSet/>
      <dgm:spPr/>
      <dgm:t>
        <a:bodyPr/>
        <a:lstStyle/>
        <a:p>
          <a:endParaRPr lang="en-US"/>
        </a:p>
      </dgm:t>
    </dgm:pt>
    <dgm:pt modelId="{E003A34D-A98A-46C8-925F-95438C28797E}" type="sibTrans" cxnId="{BED52649-BEBB-42E0-9016-484BD0CA4126}">
      <dgm:prSet/>
      <dgm:spPr/>
      <dgm:t>
        <a:bodyPr/>
        <a:lstStyle/>
        <a:p>
          <a:endParaRPr lang="en-US"/>
        </a:p>
      </dgm:t>
    </dgm:pt>
    <dgm:pt modelId="{07B6A006-6BAA-4A35-9F95-D659427CDE32}">
      <dgm:prSet/>
      <dgm:spPr/>
      <dgm:t>
        <a:bodyPr/>
        <a:lstStyle/>
        <a:p>
          <a:pPr>
            <a:defRPr b="1"/>
          </a:pPr>
          <a:r>
            <a:rPr lang="en-US"/>
            <a:t>2015</a:t>
          </a:r>
        </a:p>
      </dgm:t>
    </dgm:pt>
    <dgm:pt modelId="{303BD96D-DF01-4F2F-8FB9-12698A198C0F}" type="parTrans" cxnId="{19544EA7-9133-4EB4-9F9E-BECE6B243714}">
      <dgm:prSet/>
      <dgm:spPr/>
      <dgm:t>
        <a:bodyPr/>
        <a:lstStyle/>
        <a:p>
          <a:endParaRPr lang="en-US"/>
        </a:p>
      </dgm:t>
    </dgm:pt>
    <dgm:pt modelId="{9E3AB112-4F41-4A2F-8252-48AB06C9E06D}" type="sibTrans" cxnId="{19544EA7-9133-4EB4-9F9E-BECE6B243714}">
      <dgm:prSet/>
      <dgm:spPr/>
      <dgm:t>
        <a:bodyPr/>
        <a:lstStyle/>
        <a:p>
          <a:endParaRPr lang="en-US"/>
        </a:p>
      </dgm:t>
    </dgm:pt>
    <dgm:pt modelId="{8054C405-5F9D-4BC0-90F4-1140C2AB4A64}">
      <dgm:prSet/>
      <dgm:spPr/>
      <dgm:t>
        <a:bodyPr/>
        <a:lstStyle/>
        <a:p>
          <a:r>
            <a:rPr lang="en-US">
              <a:latin typeface="Posterama"/>
            </a:rPr>
            <a:t>IPO</a:t>
          </a:r>
          <a:endParaRPr lang="en-US"/>
        </a:p>
      </dgm:t>
    </dgm:pt>
    <dgm:pt modelId="{99EA4F4A-913F-4AAF-B178-FB7B0A15ECAA}" type="parTrans" cxnId="{68674C3B-9890-46AD-AF38-06117F8E68EE}">
      <dgm:prSet/>
      <dgm:spPr/>
      <dgm:t>
        <a:bodyPr/>
        <a:lstStyle/>
        <a:p>
          <a:endParaRPr lang="en-US"/>
        </a:p>
      </dgm:t>
    </dgm:pt>
    <dgm:pt modelId="{08711E48-6C89-4BE9-A6C7-3848BE98AE6A}" type="sibTrans" cxnId="{68674C3B-9890-46AD-AF38-06117F8E68EE}">
      <dgm:prSet/>
      <dgm:spPr/>
      <dgm:t>
        <a:bodyPr/>
        <a:lstStyle/>
        <a:p>
          <a:endParaRPr lang="en-US"/>
        </a:p>
      </dgm:t>
    </dgm:pt>
    <dgm:pt modelId="{A611330C-039F-4F8E-AE12-801430DD1B45}">
      <dgm:prSet/>
      <dgm:spPr/>
      <dgm:t>
        <a:bodyPr/>
        <a:lstStyle/>
        <a:p>
          <a:pPr>
            <a:defRPr b="1"/>
          </a:pPr>
          <a:r>
            <a:rPr lang="en-US"/>
            <a:t>Today</a:t>
          </a:r>
        </a:p>
      </dgm:t>
    </dgm:pt>
    <dgm:pt modelId="{2B71028E-84B3-4EDC-8953-044D4DBC5F6F}" type="parTrans" cxnId="{7FB78F0B-6865-45BE-B5B0-0C3A3B99639C}">
      <dgm:prSet/>
      <dgm:spPr/>
      <dgm:t>
        <a:bodyPr/>
        <a:lstStyle/>
        <a:p>
          <a:endParaRPr lang="en-US"/>
        </a:p>
      </dgm:t>
    </dgm:pt>
    <dgm:pt modelId="{8EB3384A-B7E3-4647-A7B4-90BF687FB04E}" type="sibTrans" cxnId="{7FB78F0B-6865-45BE-B5B0-0C3A3B99639C}">
      <dgm:prSet/>
      <dgm:spPr/>
      <dgm:t>
        <a:bodyPr/>
        <a:lstStyle/>
        <a:p>
          <a:endParaRPr lang="en-US"/>
        </a:p>
      </dgm:t>
    </dgm:pt>
    <dgm:pt modelId="{B1E4AF82-2AB4-43DE-9ACC-31350C1792BF}">
      <dgm:prSet/>
      <dgm:spPr/>
      <dgm:t>
        <a:bodyPr/>
        <a:lstStyle/>
        <a:p>
          <a:r>
            <a:rPr lang="en-US">
              <a:latin typeface="Posterama"/>
            </a:rPr>
            <a:t>Shopify is the 3rd  </a:t>
          </a:r>
          <a:r>
            <a:rPr lang="en-US"/>
            <a:t>most valuable company in </a:t>
          </a:r>
          <a:r>
            <a:rPr lang="en-US">
              <a:latin typeface="Posterama"/>
            </a:rPr>
            <a:t>Canada</a:t>
          </a:r>
          <a:endParaRPr lang="en-US"/>
        </a:p>
      </dgm:t>
    </dgm:pt>
    <dgm:pt modelId="{ADBD23D8-01D8-4EA9-A2B0-872E6DFEDEBE}" type="parTrans" cxnId="{C400280D-93D6-40BF-82E9-41BEC0E8ECFF}">
      <dgm:prSet/>
      <dgm:spPr/>
      <dgm:t>
        <a:bodyPr/>
        <a:lstStyle/>
        <a:p>
          <a:endParaRPr lang="en-US"/>
        </a:p>
      </dgm:t>
    </dgm:pt>
    <dgm:pt modelId="{8FFA8DE6-DF26-4A0F-BBC0-3A319B39BBDC}" type="sibTrans" cxnId="{C400280D-93D6-40BF-82E9-41BEC0E8ECFF}">
      <dgm:prSet/>
      <dgm:spPr/>
      <dgm:t>
        <a:bodyPr/>
        <a:lstStyle/>
        <a:p>
          <a:endParaRPr lang="en-US"/>
        </a:p>
      </dgm:t>
    </dgm:pt>
    <dgm:pt modelId="{57F4253C-4B84-42A9-A65B-0182CEFF5633}">
      <dgm:prSet phldr="0"/>
      <dgm:spPr/>
      <dgm:t>
        <a:bodyPr/>
        <a:lstStyle/>
        <a:p>
          <a:pPr>
            <a:defRPr b="1"/>
          </a:pPr>
          <a:r>
            <a:rPr lang="en-US" b="1">
              <a:latin typeface="Posterama"/>
            </a:rPr>
            <a:t>2022</a:t>
          </a:r>
        </a:p>
      </dgm:t>
    </dgm:pt>
    <dgm:pt modelId="{16DF96CD-3B38-4BBD-8DAC-3809DEE99C56}" type="parTrans" cxnId="{D094322C-2CC6-47F3-A57E-2E7933A587BE}">
      <dgm:prSet/>
      <dgm:spPr/>
    </dgm:pt>
    <dgm:pt modelId="{B4E68F5E-650D-452E-AC2C-06B12FF99123}" type="sibTrans" cxnId="{D094322C-2CC6-47F3-A57E-2E7933A587BE}">
      <dgm:prSet/>
      <dgm:spPr/>
      <dgm:t>
        <a:bodyPr/>
        <a:lstStyle/>
        <a:p>
          <a:endParaRPr lang="en-US"/>
        </a:p>
      </dgm:t>
    </dgm:pt>
    <dgm:pt modelId="{51549D7D-B751-4AF4-9783-556B349B9DF1}">
      <dgm:prSet phldr="0"/>
      <dgm:spPr/>
      <dgm:t>
        <a:bodyPr/>
        <a:lstStyle/>
        <a:p>
          <a:r>
            <a:rPr lang="en-US" b="0">
              <a:latin typeface="Arial"/>
              <a:cs typeface="Arial"/>
            </a:rPr>
            <a:t>10 : 1 stock split</a:t>
          </a:r>
        </a:p>
      </dgm:t>
    </dgm:pt>
    <dgm:pt modelId="{AA1EDE87-8012-4A9D-88E2-387A0ADFCCE8}" type="parTrans" cxnId="{0A7332B7-57DB-4665-84B6-6F62A5604B94}">
      <dgm:prSet/>
      <dgm:spPr/>
    </dgm:pt>
    <dgm:pt modelId="{FE3A166C-57B5-4ED5-BC9B-83621BB121FD}" type="sibTrans" cxnId="{0A7332B7-57DB-4665-84B6-6F62A5604B94}">
      <dgm:prSet/>
      <dgm:spPr/>
      <dgm:t>
        <a:bodyPr/>
        <a:lstStyle/>
        <a:p>
          <a:endParaRPr lang="en-US"/>
        </a:p>
      </dgm:t>
    </dgm:pt>
    <dgm:pt modelId="{6236F3FD-D7B2-41F4-BB2B-51D33A7D6FAB}" type="pres">
      <dgm:prSet presAssocID="{8C9EEB7C-C94B-4975-97E0-1690106108C2}" presName="root" presStyleCnt="0">
        <dgm:presLayoutVars>
          <dgm:chMax/>
          <dgm:chPref/>
          <dgm:animLvl val="lvl"/>
        </dgm:presLayoutVars>
      </dgm:prSet>
      <dgm:spPr/>
    </dgm:pt>
    <dgm:pt modelId="{EBC9DFC8-97E8-4D90-A93F-AC159A02FD42}" type="pres">
      <dgm:prSet presAssocID="{8C9EEB7C-C94B-4975-97E0-1690106108C2}" presName="divider" presStyleLbl="fgAcc1" presStyleIdx="0" presStyleCnt="9"/>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37D6A666-BCC7-4B18-848F-3D22D7A2446F}" type="pres">
      <dgm:prSet presAssocID="{8C9EEB7C-C94B-4975-97E0-1690106108C2}" presName="nodes" presStyleCnt="0">
        <dgm:presLayoutVars>
          <dgm:chMax/>
          <dgm:chPref/>
          <dgm:animLvl val="lvl"/>
        </dgm:presLayoutVars>
      </dgm:prSet>
      <dgm:spPr/>
    </dgm:pt>
    <dgm:pt modelId="{E6E7711A-481E-487C-BB48-810A160CA14A}" type="pres">
      <dgm:prSet presAssocID="{B56BC090-3615-4227-88E0-A137B1AE6782}" presName="composite" presStyleCnt="0"/>
      <dgm:spPr/>
    </dgm:pt>
    <dgm:pt modelId="{AFCFCE8E-7002-48B3-9F04-033C9B974F98}" type="pres">
      <dgm:prSet presAssocID="{B56BC090-3615-4227-88E0-A137B1AE6782}" presName="ConnectorPoint" presStyleLbl="lnNode1" presStyleIdx="0"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27E0981-A62D-40EC-A13A-EDB162D3E679}" type="pres">
      <dgm:prSet presAssocID="{B56BC090-3615-4227-88E0-A137B1AE6782}" presName="DropPinPlaceHolder" presStyleCnt="0"/>
      <dgm:spPr/>
    </dgm:pt>
    <dgm:pt modelId="{2BDDB178-16B3-4763-935E-896EF0D31D89}" type="pres">
      <dgm:prSet presAssocID="{B56BC090-3615-4227-88E0-A137B1AE6782}" presName="DropPin" presStyleLbl="alignNode1" presStyleIdx="0" presStyleCnt="8"/>
      <dgm:spPr/>
    </dgm:pt>
    <dgm:pt modelId="{D205BBB7-69A8-4AA8-B4E9-042A15F36F67}" type="pres">
      <dgm:prSet presAssocID="{B56BC090-3615-4227-88E0-A137B1AE6782}" presName="Ellipse" presStyleLbl="fgAcc1" presStyleIdx="1" presStyleCnt="9"/>
      <dgm:spPr>
        <a:solidFill>
          <a:schemeClr val="lt1">
            <a:alpha val="90000"/>
            <a:hueOff val="0"/>
            <a:satOff val="0"/>
            <a:lumOff val="0"/>
            <a:alphaOff val="0"/>
          </a:schemeClr>
        </a:solidFill>
        <a:ln w="12700" cap="flat" cmpd="sng" algn="ctr">
          <a:noFill/>
          <a:prstDash val="solid"/>
          <a:miter lim="800000"/>
        </a:ln>
        <a:effectLst/>
      </dgm:spPr>
    </dgm:pt>
    <dgm:pt modelId="{BEF98D51-42D7-4056-8213-1B8991A8AD9C}" type="pres">
      <dgm:prSet presAssocID="{B56BC090-3615-4227-88E0-A137B1AE6782}" presName="L2TextContainer" presStyleLbl="revTx" presStyleIdx="0" presStyleCnt="16">
        <dgm:presLayoutVars>
          <dgm:bulletEnabled val="1"/>
        </dgm:presLayoutVars>
      </dgm:prSet>
      <dgm:spPr/>
    </dgm:pt>
    <dgm:pt modelId="{119B4262-D30D-495C-93CA-140A2D5F84F9}" type="pres">
      <dgm:prSet presAssocID="{B56BC090-3615-4227-88E0-A137B1AE6782}" presName="L1TextContainer" presStyleLbl="revTx" presStyleIdx="1" presStyleCnt="16">
        <dgm:presLayoutVars>
          <dgm:chMax val="1"/>
          <dgm:chPref val="1"/>
          <dgm:bulletEnabled val="1"/>
        </dgm:presLayoutVars>
      </dgm:prSet>
      <dgm:spPr/>
    </dgm:pt>
    <dgm:pt modelId="{1F812B03-DE77-4E3E-B98B-FE38C47FF4AB}" type="pres">
      <dgm:prSet presAssocID="{B56BC090-3615-4227-88E0-A137B1AE6782}" presName="ConnectLine" presStyleLbl="sibTrans1D1" presStyleIdx="0" presStyleCnt="8"/>
      <dgm:spPr>
        <a:noFill/>
        <a:ln w="12700" cap="flat" cmpd="sng" algn="ctr">
          <a:solidFill>
            <a:schemeClr val="accent2">
              <a:hueOff val="0"/>
              <a:satOff val="0"/>
              <a:lumOff val="0"/>
              <a:alphaOff val="0"/>
            </a:schemeClr>
          </a:solidFill>
          <a:prstDash val="dash"/>
          <a:miter lim="800000"/>
        </a:ln>
        <a:effectLst/>
      </dgm:spPr>
    </dgm:pt>
    <dgm:pt modelId="{868D5D4C-234E-4EC4-9B6D-CC2B209EA7CB}" type="pres">
      <dgm:prSet presAssocID="{B56BC090-3615-4227-88E0-A137B1AE6782}" presName="EmptyPlaceHolder" presStyleCnt="0"/>
      <dgm:spPr/>
    </dgm:pt>
    <dgm:pt modelId="{68DB1D5A-A529-411F-9FC0-C198AFE5B940}" type="pres">
      <dgm:prSet presAssocID="{4EB863B9-29C8-4BD7-8CFD-D35D3A1A1F7B}" presName="spaceBetweenRectangles" presStyleCnt="0"/>
      <dgm:spPr/>
    </dgm:pt>
    <dgm:pt modelId="{106A9C27-48E8-46DA-BCAF-DD3DFBA3865B}" type="pres">
      <dgm:prSet presAssocID="{DB51BB3D-5F9A-4699-8FF7-32211E37727A}" presName="composite" presStyleCnt="0"/>
      <dgm:spPr/>
    </dgm:pt>
    <dgm:pt modelId="{D47C057D-C416-4A76-9274-AFBAA3E6BD34}" type="pres">
      <dgm:prSet presAssocID="{DB51BB3D-5F9A-4699-8FF7-32211E37727A}" presName="ConnectorPoint" presStyleLbl="lnNode1" presStyleIdx="1" presStyleCnt="8"/>
      <dgm:spPr>
        <a:solidFill>
          <a:schemeClr val="accent2">
            <a:hueOff val="-212142"/>
            <a:satOff val="-48"/>
            <a:lumOff val="1681"/>
            <a:alphaOff val="0"/>
          </a:schemeClr>
        </a:solidFill>
        <a:ln w="6350" cap="flat" cmpd="sng" algn="ctr">
          <a:solidFill>
            <a:schemeClr val="lt1">
              <a:hueOff val="0"/>
              <a:satOff val="0"/>
              <a:lumOff val="0"/>
              <a:alphaOff val="0"/>
            </a:schemeClr>
          </a:solidFill>
          <a:prstDash val="solid"/>
          <a:miter lim="800000"/>
        </a:ln>
        <a:effectLst/>
      </dgm:spPr>
    </dgm:pt>
    <dgm:pt modelId="{0359DA1C-6EA8-4082-9ED2-023C4F7F874C}" type="pres">
      <dgm:prSet presAssocID="{DB51BB3D-5F9A-4699-8FF7-32211E37727A}" presName="DropPinPlaceHolder" presStyleCnt="0"/>
      <dgm:spPr/>
    </dgm:pt>
    <dgm:pt modelId="{281415AB-9A8C-4176-BF92-D64D7259EE0A}" type="pres">
      <dgm:prSet presAssocID="{DB51BB3D-5F9A-4699-8FF7-32211E37727A}" presName="DropPin" presStyleLbl="alignNode1" presStyleIdx="1" presStyleCnt="8"/>
      <dgm:spPr/>
    </dgm:pt>
    <dgm:pt modelId="{B167BC07-FAA1-4624-8A2E-54DAA0BFD33B}" type="pres">
      <dgm:prSet presAssocID="{DB51BB3D-5F9A-4699-8FF7-32211E37727A}" presName="Ellipse" presStyleLbl="fgAcc1" presStyleIdx="2" presStyleCnt="9"/>
      <dgm:spPr>
        <a:solidFill>
          <a:schemeClr val="lt1">
            <a:alpha val="90000"/>
            <a:hueOff val="0"/>
            <a:satOff val="0"/>
            <a:lumOff val="0"/>
            <a:alphaOff val="0"/>
          </a:schemeClr>
        </a:solidFill>
        <a:ln w="12700" cap="flat" cmpd="sng" algn="ctr">
          <a:noFill/>
          <a:prstDash val="solid"/>
          <a:miter lim="800000"/>
        </a:ln>
        <a:effectLst/>
      </dgm:spPr>
    </dgm:pt>
    <dgm:pt modelId="{748C427C-FC49-4C47-AF06-3E4B65E0A3FF}" type="pres">
      <dgm:prSet presAssocID="{DB51BB3D-5F9A-4699-8FF7-32211E37727A}" presName="L2TextContainer" presStyleLbl="revTx" presStyleIdx="2" presStyleCnt="16">
        <dgm:presLayoutVars>
          <dgm:bulletEnabled val="1"/>
        </dgm:presLayoutVars>
      </dgm:prSet>
      <dgm:spPr/>
    </dgm:pt>
    <dgm:pt modelId="{29443656-DCD2-452A-A8F9-847A4C3C4549}" type="pres">
      <dgm:prSet presAssocID="{DB51BB3D-5F9A-4699-8FF7-32211E37727A}" presName="L1TextContainer" presStyleLbl="revTx" presStyleIdx="3" presStyleCnt="16">
        <dgm:presLayoutVars>
          <dgm:chMax val="1"/>
          <dgm:chPref val="1"/>
          <dgm:bulletEnabled val="1"/>
        </dgm:presLayoutVars>
      </dgm:prSet>
      <dgm:spPr/>
    </dgm:pt>
    <dgm:pt modelId="{C43A51E6-9C26-49D2-BE93-83F74BE8EFF4}" type="pres">
      <dgm:prSet presAssocID="{DB51BB3D-5F9A-4699-8FF7-32211E37727A}" presName="ConnectLine" presStyleLbl="sibTrans1D1" presStyleIdx="1" presStyleCnt="8"/>
      <dgm:spPr>
        <a:noFill/>
        <a:ln w="12700" cap="flat" cmpd="sng" algn="ctr">
          <a:solidFill>
            <a:schemeClr val="accent2">
              <a:hueOff val="-212142"/>
              <a:satOff val="-48"/>
              <a:lumOff val="1681"/>
              <a:alphaOff val="0"/>
            </a:schemeClr>
          </a:solidFill>
          <a:prstDash val="dash"/>
          <a:miter lim="800000"/>
        </a:ln>
        <a:effectLst/>
      </dgm:spPr>
    </dgm:pt>
    <dgm:pt modelId="{8A88D467-DD7A-40E1-98E4-869C79978EE4}" type="pres">
      <dgm:prSet presAssocID="{DB51BB3D-5F9A-4699-8FF7-32211E37727A}" presName="EmptyPlaceHolder" presStyleCnt="0"/>
      <dgm:spPr/>
    </dgm:pt>
    <dgm:pt modelId="{9320689A-CACF-4870-93A3-C357E698900F}" type="pres">
      <dgm:prSet presAssocID="{A438F884-9850-4096-93F7-E78570D8A017}" presName="spaceBetweenRectangles" presStyleCnt="0"/>
      <dgm:spPr/>
    </dgm:pt>
    <dgm:pt modelId="{D8EB317E-55AA-4577-88EC-5AC3D485DE71}" type="pres">
      <dgm:prSet presAssocID="{97AC9927-A728-4A6D-8E00-578DDF1EFC25}" presName="composite" presStyleCnt="0"/>
      <dgm:spPr/>
    </dgm:pt>
    <dgm:pt modelId="{6F9E0389-CBD6-491F-AAE9-1B53EE24055B}" type="pres">
      <dgm:prSet presAssocID="{97AC9927-A728-4A6D-8E00-578DDF1EFC25}" presName="ConnectorPoint" presStyleLbl="lnNode1" presStyleIdx="2" presStyleCnt="8"/>
      <dgm:spPr>
        <a:solidFill>
          <a:schemeClr val="accent2">
            <a:hueOff val="-424284"/>
            <a:satOff val="-95"/>
            <a:lumOff val="3361"/>
            <a:alphaOff val="0"/>
          </a:schemeClr>
        </a:solidFill>
        <a:ln w="6350" cap="flat" cmpd="sng" algn="ctr">
          <a:solidFill>
            <a:schemeClr val="lt1">
              <a:hueOff val="0"/>
              <a:satOff val="0"/>
              <a:lumOff val="0"/>
              <a:alphaOff val="0"/>
            </a:schemeClr>
          </a:solidFill>
          <a:prstDash val="solid"/>
          <a:miter lim="800000"/>
        </a:ln>
        <a:effectLst/>
      </dgm:spPr>
    </dgm:pt>
    <dgm:pt modelId="{936D9128-0DAE-4D10-8827-5F1CBC759442}" type="pres">
      <dgm:prSet presAssocID="{97AC9927-A728-4A6D-8E00-578DDF1EFC25}" presName="DropPinPlaceHolder" presStyleCnt="0"/>
      <dgm:spPr/>
    </dgm:pt>
    <dgm:pt modelId="{3FF00202-8C4C-4DF4-B06F-80724BED99EC}" type="pres">
      <dgm:prSet presAssocID="{97AC9927-A728-4A6D-8E00-578DDF1EFC25}" presName="DropPin" presStyleLbl="alignNode1" presStyleIdx="2" presStyleCnt="8"/>
      <dgm:spPr/>
    </dgm:pt>
    <dgm:pt modelId="{DE734C55-EBCA-43B6-8CD5-3F2420D71212}" type="pres">
      <dgm:prSet presAssocID="{97AC9927-A728-4A6D-8E00-578DDF1EFC25}" presName="Ellipse" presStyleLbl="fgAcc1" presStyleIdx="3" presStyleCnt="9"/>
      <dgm:spPr>
        <a:solidFill>
          <a:schemeClr val="lt1">
            <a:alpha val="90000"/>
            <a:hueOff val="0"/>
            <a:satOff val="0"/>
            <a:lumOff val="0"/>
            <a:alphaOff val="0"/>
          </a:schemeClr>
        </a:solidFill>
        <a:ln w="12700" cap="flat" cmpd="sng" algn="ctr">
          <a:noFill/>
          <a:prstDash val="solid"/>
          <a:miter lim="800000"/>
        </a:ln>
        <a:effectLst/>
      </dgm:spPr>
    </dgm:pt>
    <dgm:pt modelId="{B9CFC189-59B9-46D3-B07B-E16F27097600}" type="pres">
      <dgm:prSet presAssocID="{97AC9927-A728-4A6D-8E00-578DDF1EFC25}" presName="L2TextContainer" presStyleLbl="revTx" presStyleIdx="4" presStyleCnt="16">
        <dgm:presLayoutVars>
          <dgm:bulletEnabled val="1"/>
        </dgm:presLayoutVars>
      </dgm:prSet>
      <dgm:spPr/>
    </dgm:pt>
    <dgm:pt modelId="{17B9C354-3549-4BD7-9F2D-DE155889E534}" type="pres">
      <dgm:prSet presAssocID="{97AC9927-A728-4A6D-8E00-578DDF1EFC25}" presName="L1TextContainer" presStyleLbl="revTx" presStyleIdx="5" presStyleCnt="16">
        <dgm:presLayoutVars>
          <dgm:chMax val="1"/>
          <dgm:chPref val="1"/>
          <dgm:bulletEnabled val="1"/>
        </dgm:presLayoutVars>
      </dgm:prSet>
      <dgm:spPr/>
    </dgm:pt>
    <dgm:pt modelId="{F47D8C56-A687-4FC4-A838-8649102C8617}" type="pres">
      <dgm:prSet presAssocID="{97AC9927-A728-4A6D-8E00-578DDF1EFC25}" presName="ConnectLine" presStyleLbl="sibTrans1D1" presStyleIdx="2" presStyleCnt="8"/>
      <dgm:spPr>
        <a:noFill/>
        <a:ln w="12700" cap="flat" cmpd="sng" algn="ctr">
          <a:solidFill>
            <a:schemeClr val="accent2">
              <a:hueOff val="-424284"/>
              <a:satOff val="-95"/>
              <a:lumOff val="3361"/>
              <a:alphaOff val="0"/>
            </a:schemeClr>
          </a:solidFill>
          <a:prstDash val="dash"/>
          <a:miter lim="800000"/>
        </a:ln>
        <a:effectLst/>
      </dgm:spPr>
    </dgm:pt>
    <dgm:pt modelId="{8DAA5A5A-7F96-4FA8-8715-6C9DDAAE5C8C}" type="pres">
      <dgm:prSet presAssocID="{97AC9927-A728-4A6D-8E00-578DDF1EFC25}" presName="EmptyPlaceHolder" presStyleCnt="0"/>
      <dgm:spPr/>
    </dgm:pt>
    <dgm:pt modelId="{AD0FE565-7A77-4DE3-A37C-47A0F400C7F9}" type="pres">
      <dgm:prSet presAssocID="{F4C2AA4E-602E-4CE0-BFD1-FDA02C8EEE53}" presName="spaceBetweenRectangles" presStyleCnt="0"/>
      <dgm:spPr/>
    </dgm:pt>
    <dgm:pt modelId="{8B335516-DC48-4001-96A0-48025559F854}" type="pres">
      <dgm:prSet presAssocID="{44D54C46-B1E1-4EBD-AB5F-2814342A0739}" presName="composite" presStyleCnt="0"/>
      <dgm:spPr/>
    </dgm:pt>
    <dgm:pt modelId="{6484287D-AD3C-4FE6-B7A3-DC06EBB6726D}" type="pres">
      <dgm:prSet presAssocID="{44D54C46-B1E1-4EBD-AB5F-2814342A0739}" presName="ConnectorPoint" presStyleLbl="lnNode1" presStyleIdx="3" presStyleCnt="8"/>
      <dgm:spPr>
        <a:solidFill>
          <a:schemeClr val="accent2">
            <a:hueOff val="-636426"/>
            <a:satOff val="-143"/>
            <a:lumOff val="5042"/>
            <a:alphaOff val="0"/>
          </a:schemeClr>
        </a:solidFill>
        <a:ln w="6350" cap="flat" cmpd="sng" algn="ctr">
          <a:solidFill>
            <a:schemeClr val="lt1">
              <a:hueOff val="0"/>
              <a:satOff val="0"/>
              <a:lumOff val="0"/>
              <a:alphaOff val="0"/>
            </a:schemeClr>
          </a:solidFill>
          <a:prstDash val="solid"/>
          <a:miter lim="800000"/>
        </a:ln>
        <a:effectLst/>
      </dgm:spPr>
    </dgm:pt>
    <dgm:pt modelId="{FF2B3D83-367A-4417-8502-21E2EE1BCF47}" type="pres">
      <dgm:prSet presAssocID="{44D54C46-B1E1-4EBD-AB5F-2814342A0739}" presName="DropPinPlaceHolder" presStyleCnt="0"/>
      <dgm:spPr/>
    </dgm:pt>
    <dgm:pt modelId="{0A40DE58-6FFD-46BE-A03B-6FCBCB5AF855}" type="pres">
      <dgm:prSet presAssocID="{44D54C46-B1E1-4EBD-AB5F-2814342A0739}" presName="DropPin" presStyleLbl="alignNode1" presStyleIdx="3" presStyleCnt="8"/>
      <dgm:spPr/>
    </dgm:pt>
    <dgm:pt modelId="{95A082E3-F116-44EA-9707-5FA72654F802}" type="pres">
      <dgm:prSet presAssocID="{44D54C46-B1E1-4EBD-AB5F-2814342A0739}" presName="Ellipse" presStyleLbl="fgAcc1" presStyleIdx="4" presStyleCnt="9"/>
      <dgm:spPr>
        <a:solidFill>
          <a:schemeClr val="lt1">
            <a:alpha val="90000"/>
            <a:hueOff val="0"/>
            <a:satOff val="0"/>
            <a:lumOff val="0"/>
            <a:alphaOff val="0"/>
          </a:schemeClr>
        </a:solidFill>
        <a:ln w="12700" cap="flat" cmpd="sng" algn="ctr">
          <a:noFill/>
          <a:prstDash val="solid"/>
          <a:miter lim="800000"/>
        </a:ln>
        <a:effectLst/>
      </dgm:spPr>
    </dgm:pt>
    <dgm:pt modelId="{F099993B-7750-4C20-82AE-02FC90893D2C}" type="pres">
      <dgm:prSet presAssocID="{44D54C46-B1E1-4EBD-AB5F-2814342A0739}" presName="L2TextContainer" presStyleLbl="revTx" presStyleIdx="6" presStyleCnt="16">
        <dgm:presLayoutVars>
          <dgm:bulletEnabled val="1"/>
        </dgm:presLayoutVars>
      </dgm:prSet>
      <dgm:spPr/>
    </dgm:pt>
    <dgm:pt modelId="{33210051-70E6-41C5-B7D1-FA4B9E954D50}" type="pres">
      <dgm:prSet presAssocID="{44D54C46-B1E1-4EBD-AB5F-2814342A0739}" presName="L1TextContainer" presStyleLbl="revTx" presStyleIdx="7" presStyleCnt="16">
        <dgm:presLayoutVars>
          <dgm:chMax val="1"/>
          <dgm:chPref val="1"/>
          <dgm:bulletEnabled val="1"/>
        </dgm:presLayoutVars>
      </dgm:prSet>
      <dgm:spPr/>
    </dgm:pt>
    <dgm:pt modelId="{995A6E14-8349-4D51-A7C1-73270479DC65}" type="pres">
      <dgm:prSet presAssocID="{44D54C46-B1E1-4EBD-AB5F-2814342A0739}" presName="ConnectLine" presStyleLbl="sibTrans1D1" presStyleIdx="3" presStyleCnt="8"/>
      <dgm:spPr>
        <a:noFill/>
        <a:ln w="12700" cap="flat" cmpd="sng" algn="ctr">
          <a:solidFill>
            <a:schemeClr val="accent2">
              <a:hueOff val="-636426"/>
              <a:satOff val="-143"/>
              <a:lumOff val="5042"/>
              <a:alphaOff val="0"/>
            </a:schemeClr>
          </a:solidFill>
          <a:prstDash val="dash"/>
          <a:miter lim="800000"/>
        </a:ln>
        <a:effectLst/>
      </dgm:spPr>
    </dgm:pt>
    <dgm:pt modelId="{41214D61-6EF6-436E-A975-B3C4209FDD02}" type="pres">
      <dgm:prSet presAssocID="{44D54C46-B1E1-4EBD-AB5F-2814342A0739}" presName="EmptyPlaceHolder" presStyleCnt="0"/>
      <dgm:spPr/>
    </dgm:pt>
    <dgm:pt modelId="{C27AB355-DB63-4542-9BB8-88188CA4F7C5}" type="pres">
      <dgm:prSet presAssocID="{9916A152-1891-48BD-9FA2-F22B33D1C801}" presName="spaceBetweenRectangles" presStyleCnt="0"/>
      <dgm:spPr/>
    </dgm:pt>
    <dgm:pt modelId="{BEB39191-8AB5-4B86-9895-644C834D6B0A}" type="pres">
      <dgm:prSet presAssocID="{878BBB9C-FFA0-4437-A8F5-D8DBBADDACAB}" presName="composite" presStyleCnt="0"/>
      <dgm:spPr/>
    </dgm:pt>
    <dgm:pt modelId="{57B20559-1783-4A0B-95F7-A1CBC4167EA8}" type="pres">
      <dgm:prSet presAssocID="{878BBB9C-FFA0-4437-A8F5-D8DBBADDACAB}" presName="ConnectorPoint" presStyleLbl="lnNode1" presStyleIdx="4" presStyleCnt="8"/>
      <dgm:spPr>
        <a:solidFill>
          <a:schemeClr val="accent2">
            <a:hueOff val="-848567"/>
            <a:satOff val="-191"/>
            <a:lumOff val="6722"/>
            <a:alphaOff val="0"/>
          </a:schemeClr>
        </a:solidFill>
        <a:ln w="6350" cap="flat" cmpd="sng" algn="ctr">
          <a:solidFill>
            <a:schemeClr val="lt1">
              <a:hueOff val="0"/>
              <a:satOff val="0"/>
              <a:lumOff val="0"/>
              <a:alphaOff val="0"/>
            </a:schemeClr>
          </a:solidFill>
          <a:prstDash val="solid"/>
          <a:miter lim="800000"/>
        </a:ln>
        <a:effectLst/>
      </dgm:spPr>
    </dgm:pt>
    <dgm:pt modelId="{5AE1C2CF-C601-403D-B019-6B70CF07E2E9}" type="pres">
      <dgm:prSet presAssocID="{878BBB9C-FFA0-4437-A8F5-D8DBBADDACAB}" presName="DropPinPlaceHolder" presStyleCnt="0"/>
      <dgm:spPr/>
    </dgm:pt>
    <dgm:pt modelId="{5EF778B4-FF6E-432D-84EF-0D4C8B4F00F8}" type="pres">
      <dgm:prSet presAssocID="{878BBB9C-FFA0-4437-A8F5-D8DBBADDACAB}" presName="DropPin" presStyleLbl="alignNode1" presStyleIdx="4" presStyleCnt="8"/>
      <dgm:spPr/>
    </dgm:pt>
    <dgm:pt modelId="{C6E92CDD-A245-4E39-8285-885AC6E69722}" type="pres">
      <dgm:prSet presAssocID="{878BBB9C-FFA0-4437-A8F5-D8DBBADDACAB}" presName="Ellipse" presStyleLbl="fgAcc1" presStyleIdx="5" presStyleCnt="9"/>
      <dgm:spPr>
        <a:solidFill>
          <a:schemeClr val="lt1">
            <a:alpha val="90000"/>
            <a:hueOff val="0"/>
            <a:satOff val="0"/>
            <a:lumOff val="0"/>
            <a:alphaOff val="0"/>
          </a:schemeClr>
        </a:solidFill>
        <a:ln w="12700" cap="flat" cmpd="sng" algn="ctr">
          <a:noFill/>
          <a:prstDash val="solid"/>
          <a:miter lim="800000"/>
        </a:ln>
        <a:effectLst/>
      </dgm:spPr>
    </dgm:pt>
    <dgm:pt modelId="{D0672259-4FEA-4410-8D85-8D912F8A0EEF}" type="pres">
      <dgm:prSet presAssocID="{878BBB9C-FFA0-4437-A8F5-D8DBBADDACAB}" presName="L2TextContainer" presStyleLbl="revTx" presStyleIdx="8" presStyleCnt="16">
        <dgm:presLayoutVars>
          <dgm:bulletEnabled val="1"/>
        </dgm:presLayoutVars>
      </dgm:prSet>
      <dgm:spPr/>
    </dgm:pt>
    <dgm:pt modelId="{7BF16033-CE17-42FF-876C-64D419509325}" type="pres">
      <dgm:prSet presAssocID="{878BBB9C-FFA0-4437-A8F5-D8DBBADDACAB}" presName="L1TextContainer" presStyleLbl="revTx" presStyleIdx="9" presStyleCnt="16">
        <dgm:presLayoutVars>
          <dgm:chMax val="1"/>
          <dgm:chPref val="1"/>
          <dgm:bulletEnabled val="1"/>
        </dgm:presLayoutVars>
      </dgm:prSet>
      <dgm:spPr/>
    </dgm:pt>
    <dgm:pt modelId="{BF283D35-D1FE-4CE7-B1CB-439CC3A2604F}" type="pres">
      <dgm:prSet presAssocID="{878BBB9C-FFA0-4437-A8F5-D8DBBADDACAB}" presName="ConnectLine" presStyleLbl="sibTrans1D1" presStyleIdx="4" presStyleCnt="8"/>
      <dgm:spPr>
        <a:noFill/>
        <a:ln w="12700" cap="flat" cmpd="sng" algn="ctr">
          <a:solidFill>
            <a:schemeClr val="accent2">
              <a:hueOff val="-848567"/>
              <a:satOff val="-191"/>
              <a:lumOff val="6722"/>
              <a:alphaOff val="0"/>
            </a:schemeClr>
          </a:solidFill>
          <a:prstDash val="dash"/>
          <a:miter lim="800000"/>
        </a:ln>
        <a:effectLst/>
      </dgm:spPr>
    </dgm:pt>
    <dgm:pt modelId="{E9F203A6-DCD3-4028-9D98-78E5BBCF2A69}" type="pres">
      <dgm:prSet presAssocID="{878BBB9C-FFA0-4437-A8F5-D8DBBADDACAB}" presName="EmptyPlaceHolder" presStyleCnt="0"/>
      <dgm:spPr/>
    </dgm:pt>
    <dgm:pt modelId="{9D67390A-8FD7-42A9-BB1A-1054C3D0DB70}" type="pres">
      <dgm:prSet presAssocID="{1EA8041D-D28E-4CAE-B490-4157CEB5B86E}" presName="spaceBetweenRectangles" presStyleCnt="0"/>
      <dgm:spPr/>
    </dgm:pt>
    <dgm:pt modelId="{185E508F-AF1B-44EA-AF66-4725BB62D2B2}" type="pres">
      <dgm:prSet presAssocID="{07B6A006-6BAA-4A35-9F95-D659427CDE32}" presName="composite" presStyleCnt="0"/>
      <dgm:spPr/>
    </dgm:pt>
    <dgm:pt modelId="{FE687600-487F-4168-8F00-ECB96EE31E6E}" type="pres">
      <dgm:prSet presAssocID="{07B6A006-6BAA-4A35-9F95-D659427CDE32}" presName="ConnectorPoint" presStyleLbl="lnNode1" presStyleIdx="5" presStyleCnt="8"/>
      <dgm:spPr>
        <a:solidFill>
          <a:schemeClr val="accent2">
            <a:hueOff val="-1060709"/>
            <a:satOff val="-239"/>
            <a:lumOff val="8403"/>
            <a:alphaOff val="0"/>
          </a:schemeClr>
        </a:solidFill>
        <a:ln w="6350" cap="flat" cmpd="sng" algn="ctr">
          <a:solidFill>
            <a:schemeClr val="lt1">
              <a:hueOff val="0"/>
              <a:satOff val="0"/>
              <a:lumOff val="0"/>
              <a:alphaOff val="0"/>
            </a:schemeClr>
          </a:solidFill>
          <a:prstDash val="solid"/>
          <a:miter lim="800000"/>
        </a:ln>
        <a:effectLst/>
      </dgm:spPr>
    </dgm:pt>
    <dgm:pt modelId="{09B6EEE7-C631-42CA-8EC1-A44EA6D01FDC}" type="pres">
      <dgm:prSet presAssocID="{07B6A006-6BAA-4A35-9F95-D659427CDE32}" presName="DropPinPlaceHolder" presStyleCnt="0"/>
      <dgm:spPr/>
    </dgm:pt>
    <dgm:pt modelId="{37F3C584-94DA-45D7-960E-012D61EBA155}" type="pres">
      <dgm:prSet presAssocID="{07B6A006-6BAA-4A35-9F95-D659427CDE32}" presName="DropPin" presStyleLbl="alignNode1" presStyleIdx="5" presStyleCnt="8"/>
      <dgm:spPr/>
    </dgm:pt>
    <dgm:pt modelId="{BD26F43C-F6F3-42B2-9F35-30F0A30347FE}" type="pres">
      <dgm:prSet presAssocID="{07B6A006-6BAA-4A35-9F95-D659427CDE32}" presName="Ellipse" presStyleLbl="fgAcc1" presStyleIdx="6" presStyleCnt="9"/>
      <dgm:spPr>
        <a:solidFill>
          <a:schemeClr val="lt1">
            <a:alpha val="90000"/>
            <a:hueOff val="0"/>
            <a:satOff val="0"/>
            <a:lumOff val="0"/>
            <a:alphaOff val="0"/>
          </a:schemeClr>
        </a:solidFill>
        <a:ln w="12700" cap="flat" cmpd="sng" algn="ctr">
          <a:noFill/>
          <a:prstDash val="solid"/>
          <a:miter lim="800000"/>
        </a:ln>
        <a:effectLst/>
      </dgm:spPr>
    </dgm:pt>
    <dgm:pt modelId="{79500886-3390-4BB3-8075-8BF11BF872D0}" type="pres">
      <dgm:prSet presAssocID="{07B6A006-6BAA-4A35-9F95-D659427CDE32}" presName="L2TextContainer" presStyleLbl="revTx" presStyleIdx="10" presStyleCnt="16">
        <dgm:presLayoutVars>
          <dgm:bulletEnabled val="1"/>
        </dgm:presLayoutVars>
      </dgm:prSet>
      <dgm:spPr/>
    </dgm:pt>
    <dgm:pt modelId="{5CC9BED8-4F2C-469F-AD87-E5F6638EFD2C}" type="pres">
      <dgm:prSet presAssocID="{07B6A006-6BAA-4A35-9F95-D659427CDE32}" presName="L1TextContainer" presStyleLbl="revTx" presStyleIdx="11" presStyleCnt="16">
        <dgm:presLayoutVars>
          <dgm:chMax val="1"/>
          <dgm:chPref val="1"/>
          <dgm:bulletEnabled val="1"/>
        </dgm:presLayoutVars>
      </dgm:prSet>
      <dgm:spPr/>
    </dgm:pt>
    <dgm:pt modelId="{852B2BF4-647A-41FD-BF71-C6C96F653FCE}" type="pres">
      <dgm:prSet presAssocID="{07B6A006-6BAA-4A35-9F95-D659427CDE32}" presName="ConnectLine" presStyleLbl="sibTrans1D1" presStyleIdx="5" presStyleCnt="8"/>
      <dgm:spPr>
        <a:noFill/>
        <a:ln w="12700" cap="flat" cmpd="sng" algn="ctr">
          <a:solidFill>
            <a:schemeClr val="accent2">
              <a:hueOff val="-1060709"/>
              <a:satOff val="-239"/>
              <a:lumOff val="8403"/>
              <a:alphaOff val="0"/>
            </a:schemeClr>
          </a:solidFill>
          <a:prstDash val="dash"/>
          <a:miter lim="800000"/>
        </a:ln>
        <a:effectLst/>
      </dgm:spPr>
    </dgm:pt>
    <dgm:pt modelId="{6C86B23B-F5B0-4F01-85E5-2F81048FDC69}" type="pres">
      <dgm:prSet presAssocID="{07B6A006-6BAA-4A35-9F95-D659427CDE32}" presName="EmptyPlaceHolder" presStyleCnt="0"/>
      <dgm:spPr/>
    </dgm:pt>
    <dgm:pt modelId="{37CDE32A-F516-47A4-9628-B6379FB379E4}" type="pres">
      <dgm:prSet presAssocID="{9E3AB112-4F41-4A2F-8252-48AB06C9E06D}" presName="spaceBetweenRectangles" presStyleCnt="0"/>
      <dgm:spPr/>
    </dgm:pt>
    <dgm:pt modelId="{314F2468-AC2A-4588-A25F-4B7F1369BCD6}" type="pres">
      <dgm:prSet presAssocID="{57F4253C-4B84-42A9-A65B-0182CEFF5633}" presName="composite" presStyleCnt="0"/>
      <dgm:spPr/>
    </dgm:pt>
    <dgm:pt modelId="{CB23A371-7BB7-4733-BBE3-DD60489B0FC7}" type="pres">
      <dgm:prSet presAssocID="{57F4253C-4B84-42A9-A65B-0182CEFF5633}" presName="ConnectorPoint" presStyleLbl="lnNode1" presStyleIdx="6" presStyleCnt="8"/>
      <dgm:spPr>
        <a:solidFill>
          <a:schemeClr val="accent2">
            <a:hueOff val="-1272851"/>
            <a:satOff val="-286"/>
            <a:lumOff val="10083"/>
            <a:alphaOff val="0"/>
          </a:schemeClr>
        </a:solidFill>
        <a:ln w="6350" cap="flat" cmpd="sng" algn="ctr">
          <a:solidFill>
            <a:schemeClr val="lt1">
              <a:hueOff val="0"/>
              <a:satOff val="0"/>
              <a:lumOff val="0"/>
              <a:alphaOff val="0"/>
            </a:schemeClr>
          </a:solidFill>
          <a:prstDash val="solid"/>
          <a:miter lim="800000"/>
        </a:ln>
        <a:effectLst/>
      </dgm:spPr>
    </dgm:pt>
    <dgm:pt modelId="{B947BFA7-B501-4DE0-B0FE-E48FFF5061EF}" type="pres">
      <dgm:prSet presAssocID="{57F4253C-4B84-42A9-A65B-0182CEFF5633}" presName="DropPinPlaceHolder" presStyleCnt="0"/>
      <dgm:spPr/>
    </dgm:pt>
    <dgm:pt modelId="{170E9C06-A5A7-475D-86E1-31F21EB4F4EC}" type="pres">
      <dgm:prSet presAssocID="{57F4253C-4B84-42A9-A65B-0182CEFF5633}" presName="DropPin" presStyleLbl="alignNode1" presStyleIdx="6" presStyleCnt="8"/>
      <dgm:spPr/>
    </dgm:pt>
    <dgm:pt modelId="{8B6803CA-8924-4A60-81BD-CE1C84618F84}" type="pres">
      <dgm:prSet presAssocID="{57F4253C-4B84-42A9-A65B-0182CEFF5633}" presName="Ellipse" presStyleLbl="fgAcc1" presStyleIdx="7" presStyleCnt="9"/>
      <dgm:spPr>
        <a:solidFill>
          <a:schemeClr val="lt1">
            <a:alpha val="90000"/>
            <a:hueOff val="0"/>
            <a:satOff val="0"/>
            <a:lumOff val="0"/>
            <a:alphaOff val="0"/>
          </a:schemeClr>
        </a:solidFill>
        <a:ln w="12700" cap="flat" cmpd="sng" algn="ctr">
          <a:noFill/>
          <a:prstDash val="solid"/>
          <a:miter lim="800000"/>
        </a:ln>
        <a:effectLst/>
      </dgm:spPr>
    </dgm:pt>
    <dgm:pt modelId="{3553988D-73E6-4036-9DD3-5A5781FCA504}" type="pres">
      <dgm:prSet presAssocID="{57F4253C-4B84-42A9-A65B-0182CEFF5633}" presName="L2TextContainer" presStyleLbl="revTx" presStyleIdx="12" presStyleCnt="16">
        <dgm:presLayoutVars>
          <dgm:bulletEnabled val="1"/>
        </dgm:presLayoutVars>
      </dgm:prSet>
      <dgm:spPr/>
    </dgm:pt>
    <dgm:pt modelId="{961B95AC-ABE2-4156-A95C-E6325F61B138}" type="pres">
      <dgm:prSet presAssocID="{57F4253C-4B84-42A9-A65B-0182CEFF5633}" presName="L1TextContainer" presStyleLbl="revTx" presStyleIdx="13" presStyleCnt="16">
        <dgm:presLayoutVars>
          <dgm:chMax val="1"/>
          <dgm:chPref val="1"/>
          <dgm:bulletEnabled val="1"/>
        </dgm:presLayoutVars>
      </dgm:prSet>
      <dgm:spPr/>
    </dgm:pt>
    <dgm:pt modelId="{1E45B121-59DF-48F9-8D39-E6E5052452BB}" type="pres">
      <dgm:prSet presAssocID="{57F4253C-4B84-42A9-A65B-0182CEFF5633}" presName="ConnectLine" presStyleLbl="sibTrans1D1" presStyleIdx="6" presStyleCnt="8"/>
      <dgm:spPr>
        <a:noFill/>
        <a:ln w="12700" cap="flat" cmpd="sng" algn="ctr">
          <a:solidFill>
            <a:schemeClr val="accent2">
              <a:hueOff val="-1272851"/>
              <a:satOff val="-286"/>
              <a:lumOff val="10083"/>
              <a:alphaOff val="0"/>
            </a:schemeClr>
          </a:solidFill>
          <a:prstDash val="dash"/>
          <a:miter lim="800000"/>
        </a:ln>
        <a:effectLst/>
      </dgm:spPr>
    </dgm:pt>
    <dgm:pt modelId="{40D9F661-7076-4998-91F9-B15955765C6D}" type="pres">
      <dgm:prSet presAssocID="{57F4253C-4B84-42A9-A65B-0182CEFF5633}" presName="EmptyPlaceHolder" presStyleCnt="0"/>
      <dgm:spPr/>
    </dgm:pt>
    <dgm:pt modelId="{8FCFD528-2843-4859-A32C-3F9B8AFAF894}" type="pres">
      <dgm:prSet presAssocID="{B4E68F5E-650D-452E-AC2C-06B12FF99123}" presName="spaceBetweenRectangles" presStyleCnt="0"/>
      <dgm:spPr/>
    </dgm:pt>
    <dgm:pt modelId="{9A17F9D2-9537-437A-A06C-B9804BB2B96F}" type="pres">
      <dgm:prSet presAssocID="{A611330C-039F-4F8E-AE12-801430DD1B45}" presName="composite" presStyleCnt="0"/>
      <dgm:spPr/>
    </dgm:pt>
    <dgm:pt modelId="{387998F7-DEE4-4F31-B086-B9E03D658B02}" type="pres">
      <dgm:prSet presAssocID="{A611330C-039F-4F8E-AE12-801430DD1B45}" presName="ConnectorPoint" presStyleLbl="lnNode1" presStyleIdx="7" presStyleCnt="8"/>
      <dgm:spPr>
        <a:solidFill>
          <a:schemeClr val="accent2">
            <a:hueOff val="-1484993"/>
            <a:satOff val="-334"/>
            <a:lumOff val="11764"/>
            <a:alphaOff val="0"/>
          </a:schemeClr>
        </a:solidFill>
        <a:ln w="6350" cap="flat" cmpd="sng" algn="ctr">
          <a:solidFill>
            <a:schemeClr val="lt1">
              <a:hueOff val="0"/>
              <a:satOff val="0"/>
              <a:lumOff val="0"/>
              <a:alphaOff val="0"/>
            </a:schemeClr>
          </a:solidFill>
          <a:prstDash val="solid"/>
          <a:miter lim="800000"/>
        </a:ln>
        <a:effectLst/>
      </dgm:spPr>
    </dgm:pt>
    <dgm:pt modelId="{A425EFE1-26CE-4DEF-A91C-A2B95EA5A8AC}" type="pres">
      <dgm:prSet presAssocID="{A611330C-039F-4F8E-AE12-801430DD1B45}" presName="DropPinPlaceHolder" presStyleCnt="0"/>
      <dgm:spPr/>
    </dgm:pt>
    <dgm:pt modelId="{7DF31A1A-1DC3-40E1-8A4E-D5454F4A74EF}" type="pres">
      <dgm:prSet presAssocID="{A611330C-039F-4F8E-AE12-801430DD1B45}" presName="DropPin" presStyleLbl="alignNode1" presStyleIdx="7" presStyleCnt="8"/>
      <dgm:spPr/>
    </dgm:pt>
    <dgm:pt modelId="{0F7307F4-C685-4DAA-9179-FE4AE764EBEC}" type="pres">
      <dgm:prSet presAssocID="{A611330C-039F-4F8E-AE12-801430DD1B45}" presName="Ellipse" presStyleLbl="fgAcc1" presStyleIdx="8" presStyleCnt="9"/>
      <dgm:spPr>
        <a:solidFill>
          <a:schemeClr val="lt1">
            <a:alpha val="90000"/>
            <a:hueOff val="0"/>
            <a:satOff val="0"/>
            <a:lumOff val="0"/>
            <a:alphaOff val="0"/>
          </a:schemeClr>
        </a:solidFill>
        <a:ln w="12700" cap="flat" cmpd="sng" algn="ctr">
          <a:noFill/>
          <a:prstDash val="solid"/>
          <a:miter lim="800000"/>
        </a:ln>
        <a:effectLst/>
      </dgm:spPr>
    </dgm:pt>
    <dgm:pt modelId="{D16E8512-0551-4F89-AF51-CF07FE545C2D}" type="pres">
      <dgm:prSet presAssocID="{A611330C-039F-4F8E-AE12-801430DD1B45}" presName="L2TextContainer" presStyleLbl="revTx" presStyleIdx="14" presStyleCnt="16">
        <dgm:presLayoutVars>
          <dgm:bulletEnabled val="1"/>
        </dgm:presLayoutVars>
      </dgm:prSet>
      <dgm:spPr/>
    </dgm:pt>
    <dgm:pt modelId="{6B8BCB17-673E-464C-B972-DBE358716F4D}" type="pres">
      <dgm:prSet presAssocID="{A611330C-039F-4F8E-AE12-801430DD1B45}" presName="L1TextContainer" presStyleLbl="revTx" presStyleIdx="15" presStyleCnt="16">
        <dgm:presLayoutVars>
          <dgm:chMax val="1"/>
          <dgm:chPref val="1"/>
          <dgm:bulletEnabled val="1"/>
        </dgm:presLayoutVars>
      </dgm:prSet>
      <dgm:spPr/>
    </dgm:pt>
    <dgm:pt modelId="{3FA121D0-4D87-43DB-8786-4BD1C91DB789}" type="pres">
      <dgm:prSet presAssocID="{A611330C-039F-4F8E-AE12-801430DD1B45}" presName="ConnectLine" presStyleLbl="sibTrans1D1" presStyleIdx="7" presStyleCnt="8"/>
      <dgm:spPr>
        <a:noFill/>
        <a:ln w="12700" cap="flat" cmpd="sng" algn="ctr">
          <a:solidFill>
            <a:schemeClr val="accent2">
              <a:hueOff val="-1484993"/>
              <a:satOff val="-334"/>
              <a:lumOff val="11764"/>
              <a:alphaOff val="0"/>
            </a:schemeClr>
          </a:solidFill>
          <a:prstDash val="dash"/>
          <a:miter lim="800000"/>
        </a:ln>
        <a:effectLst/>
      </dgm:spPr>
    </dgm:pt>
    <dgm:pt modelId="{01450B14-02ED-4442-81A3-328B0DD509D6}" type="pres">
      <dgm:prSet presAssocID="{A611330C-039F-4F8E-AE12-801430DD1B45}" presName="EmptyPlaceHolder" presStyleCnt="0"/>
      <dgm:spPr/>
    </dgm:pt>
  </dgm:ptLst>
  <dgm:cxnLst>
    <dgm:cxn modelId="{7FB78F0B-6865-45BE-B5B0-0C3A3B99639C}" srcId="{8C9EEB7C-C94B-4975-97E0-1690106108C2}" destId="{A611330C-039F-4F8E-AE12-801430DD1B45}" srcOrd="7" destOrd="0" parTransId="{2B71028E-84B3-4EDC-8953-044D4DBC5F6F}" sibTransId="{8EB3384A-B7E3-4647-A7B4-90BF687FB04E}"/>
    <dgm:cxn modelId="{C400280D-93D6-40BF-82E9-41BEC0E8ECFF}" srcId="{A611330C-039F-4F8E-AE12-801430DD1B45}" destId="{B1E4AF82-2AB4-43DE-9ACC-31350C1792BF}" srcOrd="0" destOrd="0" parTransId="{ADBD23D8-01D8-4EA9-A2B0-872E6DFEDEBE}" sibTransId="{8FFA8DE6-DF26-4A0F-BBC0-3A319B39BBDC}"/>
    <dgm:cxn modelId="{FE7B1B12-ACD8-46EC-B95C-AF89A852BA6C}" srcId="{8C9EEB7C-C94B-4975-97E0-1690106108C2}" destId="{B56BC090-3615-4227-88E0-A137B1AE6782}" srcOrd="0" destOrd="0" parTransId="{DBC8917D-0CB2-476F-B88F-EC61572D6E4D}" sibTransId="{4EB863B9-29C8-4BD7-8CFD-D35D3A1A1F7B}"/>
    <dgm:cxn modelId="{09798414-8B1C-43A2-9109-037E4B389D75}" type="presOf" srcId="{9C14E63C-7868-4263-BBE6-8B7E4985892E}" destId="{748C427C-FC49-4C47-AF06-3E4B65E0A3FF}" srcOrd="0" destOrd="0" presId="urn:microsoft.com/office/officeart/2017/3/layout/DropPinTimeline"/>
    <dgm:cxn modelId="{6CB8F517-EBB6-43D6-8524-A23EDB75BDEE}" srcId="{44D54C46-B1E1-4EBD-AB5F-2814342A0739}" destId="{28A44322-F8FF-42E6-A9B7-3025346E6F17}" srcOrd="0" destOrd="0" parTransId="{B63551B4-F4A5-43EE-940B-7C56AEEFCFFC}" sibTransId="{C3FB94B3-907A-4651-9F32-06E003B61971}"/>
    <dgm:cxn modelId="{9273E920-E3FB-4184-9F63-469C69B0CA6C}" srcId="{B56BC090-3615-4227-88E0-A137B1AE6782}" destId="{8ED4457E-A0B0-41F2-8A67-2E4D0FB47398}" srcOrd="0" destOrd="0" parTransId="{F79A9DCE-30A6-4FD8-8747-B826626E8B5A}" sibTransId="{AEAE6075-66F8-441F-BA59-7A27464246E6}"/>
    <dgm:cxn modelId="{D094322C-2CC6-47F3-A57E-2E7933A587BE}" srcId="{8C9EEB7C-C94B-4975-97E0-1690106108C2}" destId="{57F4253C-4B84-42A9-A65B-0182CEFF5633}" srcOrd="6" destOrd="0" parTransId="{16DF96CD-3B38-4BBD-8DAC-3809DEE99C56}" sibTransId="{B4E68F5E-650D-452E-AC2C-06B12FF99123}"/>
    <dgm:cxn modelId="{C842102E-922E-4988-964A-ECA2A4944A3A}" type="presOf" srcId="{878BBB9C-FFA0-4437-A8F5-D8DBBADDACAB}" destId="{7BF16033-CE17-42FF-876C-64D419509325}" srcOrd="0" destOrd="0" presId="urn:microsoft.com/office/officeart/2017/3/layout/DropPinTimeline"/>
    <dgm:cxn modelId="{CED3F736-2AE2-4C91-9DFE-8F1218EFAA5F}" type="presOf" srcId="{8054C405-5F9D-4BC0-90F4-1140C2AB4A64}" destId="{79500886-3390-4BB3-8075-8BF11BF872D0}" srcOrd="0" destOrd="0" presId="urn:microsoft.com/office/officeart/2017/3/layout/DropPinTimeline"/>
    <dgm:cxn modelId="{68674C3B-9890-46AD-AF38-06117F8E68EE}" srcId="{07B6A006-6BAA-4A35-9F95-D659427CDE32}" destId="{8054C405-5F9D-4BC0-90F4-1140C2AB4A64}" srcOrd="0" destOrd="0" parTransId="{99EA4F4A-913F-4AAF-B178-FB7B0A15ECAA}" sibTransId="{08711E48-6C89-4BE9-A6C7-3848BE98AE6A}"/>
    <dgm:cxn modelId="{C39C563D-F9F4-430A-AB3E-1B72D6490285}" type="presOf" srcId="{111951EC-CA92-4DBB-87A9-4505C026DEEC}" destId="{B9CFC189-59B9-46D3-B07B-E16F27097600}" srcOrd="0" destOrd="0" presId="urn:microsoft.com/office/officeart/2017/3/layout/DropPinTimeline"/>
    <dgm:cxn modelId="{C8957742-2BB7-427E-ADBF-24218595A246}" type="presOf" srcId="{07B6A006-6BAA-4A35-9F95-D659427CDE32}" destId="{5CC9BED8-4F2C-469F-AD87-E5F6638EFD2C}" srcOrd="0" destOrd="0" presId="urn:microsoft.com/office/officeart/2017/3/layout/DropPinTimeline"/>
    <dgm:cxn modelId="{BED52649-BEBB-42E0-9016-484BD0CA4126}" srcId="{878BBB9C-FFA0-4437-A8F5-D8DBBADDACAB}" destId="{74FD1C76-A4BB-4213-82C1-11162EC2E568}" srcOrd="0" destOrd="0" parTransId="{1CE3146B-1CA0-47A3-B43E-08E8D8780505}" sibTransId="{E003A34D-A98A-46C8-925F-95438C28797E}"/>
    <dgm:cxn modelId="{98EF5050-E0E8-4887-80C5-73379889BC0D}" type="presOf" srcId="{8ED4457E-A0B0-41F2-8A67-2E4D0FB47398}" destId="{BEF98D51-42D7-4056-8213-1B8991A8AD9C}" srcOrd="0" destOrd="0" presId="urn:microsoft.com/office/officeart/2017/3/layout/DropPinTimeline"/>
    <dgm:cxn modelId="{90306857-1B8A-4ED4-8D5C-0D91ED2CDF7A}" type="presOf" srcId="{51549D7D-B751-4AF4-9783-556B349B9DF1}" destId="{3553988D-73E6-4036-9DD3-5A5781FCA504}" srcOrd="0" destOrd="0" presId="urn:microsoft.com/office/officeart/2017/3/layout/DropPinTimeline"/>
    <dgm:cxn modelId="{0E86105C-F0A4-443D-8DE7-D996DA9999D8}" type="presOf" srcId="{97AC9927-A728-4A6D-8E00-578DDF1EFC25}" destId="{17B9C354-3549-4BD7-9F2D-DE155889E534}" srcOrd="0" destOrd="0" presId="urn:microsoft.com/office/officeart/2017/3/layout/DropPinTimeline"/>
    <dgm:cxn modelId="{4C64E774-87E0-4180-A119-837033B027C8}" srcId="{8C9EEB7C-C94B-4975-97E0-1690106108C2}" destId="{97AC9927-A728-4A6D-8E00-578DDF1EFC25}" srcOrd="2" destOrd="0" parTransId="{C6A89A65-A244-4818-9185-3041765BD725}" sibTransId="{F4C2AA4E-602E-4CE0-BFD1-FDA02C8EEE53}"/>
    <dgm:cxn modelId="{9B6A7697-224A-48ED-8D2A-EEE71FA33091}" type="presOf" srcId="{A611330C-039F-4F8E-AE12-801430DD1B45}" destId="{6B8BCB17-673E-464C-B972-DBE358716F4D}" srcOrd="0" destOrd="0" presId="urn:microsoft.com/office/officeart/2017/3/layout/DropPinTimeline"/>
    <dgm:cxn modelId="{A714D099-9E0A-4062-873E-076B9D626317}" type="presOf" srcId="{B56BC090-3615-4227-88E0-A137B1AE6782}" destId="{119B4262-D30D-495C-93CA-140A2D5F84F9}" srcOrd="0" destOrd="0" presId="urn:microsoft.com/office/officeart/2017/3/layout/DropPinTimeline"/>
    <dgm:cxn modelId="{80E15A9B-D2AB-4BF0-80CB-A555EAF2F920}" srcId="{8C9EEB7C-C94B-4975-97E0-1690106108C2}" destId="{878BBB9C-FFA0-4437-A8F5-D8DBBADDACAB}" srcOrd="4" destOrd="0" parTransId="{691B1667-3F64-41E4-8038-9890204E2381}" sibTransId="{1EA8041D-D28E-4CAE-B490-4157CEB5B86E}"/>
    <dgm:cxn modelId="{4006859B-FE4D-4733-B897-80E9CA57E1F9}" type="presOf" srcId="{8C9EEB7C-C94B-4975-97E0-1690106108C2}" destId="{6236F3FD-D7B2-41F4-BB2B-51D33A7D6FAB}" srcOrd="0" destOrd="0" presId="urn:microsoft.com/office/officeart/2017/3/layout/DropPinTimeline"/>
    <dgm:cxn modelId="{59035F9D-56DE-469F-B9A2-C8FDA8A92661}" type="presOf" srcId="{57F4253C-4B84-42A9-A65B-0182CEFF5633}" destId="{961B95AC-ABE2-4156-A95C-E6325F61B138}" srcOrd="0" destOrd="0" presId="urn:microsoft.com/office/officeart/2017/3/layout/DropPinTimeline"/>
    <dgm:cxn modelId="{48DFBFA2-A134-42B0-A7A0-4C6FFCFF4BCE}" type="presOf" srcId="{B1E4AF82-2AB4-43DE-9ACC-31350C1792BF}" destId="{D16E8512-0551-4F89-AF51-CF07FE545C2D}" srcOrd="0" destOrd="0" presId="urn:microsoft.com/office/officeart/2017/3/layout/DropPinTimeline"/>
    <dgm:cxn modelId="{19544EA7-9133-4EB4-9F9E-BECE6B243714}" srcId="{8C9EEB7C-C94B-4975-97E0-1690106108C2}" destId="{07B6A006-6BAA-4A35-9F95-D659427CDE32}" srcOrd="5" destOrd="0" parTransId="{303BD96D-DF01-4F2F-8FB9-12698A198C0F}" sibTransId="{9E3AB112-4F41-4A2F-8252-48AB06C9E06D}"/>
    <dgm:cxn modelId="{0A7332B7-57DB-4665-84B6-6F62A5604B94}" srcId="{57F4253C-4B84-42A9-A65B-0182CEFF5633}" destId="{51549D7D-B751-4AF4-9783-556B349B9DF1}" srcOrd="0" destOrd="0" parTransId="{AA1EDE87-8012-4A9D-88E2-387A0ADFCCE8}" sibTransId="{FE3A166C-57B5-4ED5-BC9B-83621BB121FD}"/>
    <dgm:cxn modelId="{2463B9BA-8762-478B-9509-0B01AECAF33D}" type="presOf" srcId="{28A44322-F8FF-42E6-A9B7-3025346E6F17}" destId="{F099993B-7750-4C20-82AE-02FC90893D2C}" srcOrd="0" destOrd="0" presId="urn:microsoft.com/office/officeart/2017/3/layout/DropPinTimeline"/>
    <dgm:cxn modelId="{296223C1-47BC-404D-AF45-B6DB18BE6219}" srcId="{97AC9927-A728-4A6D-8E00-578DDF1EFC25}" destId="{111951EC-CA92-4DBB-87A9-4505C026DEEC}" srcOrd="0" destOrd="0" parTransId="{6EB653ED-3002-4D1D-B6A3-BD05CE4D1FA2}" sibTransId="{73AB901C-FB2B-4E74-9CD6-6D34A16E98C8}"/>
    <dgm:cxn modelId="{C52ADBDB-0141-42F2-8C71-8DF84DEE6F70}" type="presOf" srcId="{DB51BB3D-5F9A-4699-8FF7-32211E37727A}" destId="{29443656-DCD2-452A-A8F9-847A4C3C4549}" srcOrd="0" destOrd="0" presId="urn:microsoft.com/office/officeart/2017/3/layout/DropPinTimeline"/>
    <dgm:cxn modelId="{B01DA3E5-48F1-4650-B3A4-4106A5E4AE30}" srcId="{DB51BB3D-5F9A-4699-8FF7-32211E37727A}" destId="{9C14E63C-7868-4263-BBE6-8B7E4985892E}" srcOrd="0" destOrd="0" parTransId="{204E85B1-0661-4C30-A2DA-21E1008BCCA1}" sibTransId="{4B8228B4-F195-44D2-8CF4-F1DA6F262FB7}"/>
    <dgm:cxn modelId="{FDE082E6-A5FC-48D6-A6B3-E7BE027A442A}" srcId="{8C9EEB7C-C94B-4975-97E0-1690106108C2}" destId="{DB51BB3D-5F9A-4699-8FF7-32211E37727A}" srcOrd="1" destOrd="0" parTransId="{4CC33FFD-4B64-4318-8F17-A7B92D81521E}" sibTransId="{A438F884-9850-4096-93F7-E78570D8A017}"/>
    <dgm:cxn modelId="{18C18AE8-A21A-47AB-9B04-AC4568E423C7}" srcId="{8C9EEB7C-C94B-4975-97E0-1690106108C2}" destId="{44D54C46-B1E1-4EBD-AB5F-2814342A0739}" srcOrd="3" destOrd="0" parTransId="{C1820E64-5411-4274-BE4A-2FED8956CC92}" sibTransId="{9916A152-1891-48BD-9FA2-F22B33D1C801}"/>
    <dgm:cxn modelId="{869388F1-0B11-41BB-94A6-BE499BA9ECBB}" type="presOf" srcId="{74FD1C76-A4BB-4213-82C1-11162EC2E568}" destId="{D0672259-4FEA-4410-8D85-8D912F8A0EEF}" srcOrd="0" destOrd="0" presId="urn:microsoft.com/office/officeart/2017/3/layout/DropPinTimeline"/>
    <dgm:cxn modelId="{A27576F5-9736-4D36-A737-E82FBAA652E1}" type="presOf" srcId="{44D54C46-B1E1-4EBD-AB5F-2814342A0739}" destId="{33210051-70E6-41C5-B7D1-FA4B9E954D50}" srcOrd="0" destOrd="0" presId="urn:microsoft.com/office/officeart/2017/3/layout/DropPinTimeline"/>
    <dgm:cxn modelId="{3885A671-41B5-4EDF-A62B-656171E5CFCF}" type="presParOf" srcId="{6236F3FD-D7B2-41F4-BB2B-51D33A7D6FAB}" destId="{EBC9DFC8-97E8-4D90-A93F-AC159A02FD42}" srcOrd="0" destOrd="0" presId="urn:microsoft.com/office/officeart/2017/3/layout/DropPinTimeline"/>
    <dgm:cxn modelId="{668F2777-DA91-4A3E-9054-372D46C38588}" type="presParOf" srcId="{6236F3FD-D7B2-41F4-BB2B-51D33A7D6FAB}" destId="{37D6A666-BCC7-4B18-848F-3D22D7A2446F}" srcOrd="1" destOrd="0" presId="urn:microsoft.com/office/officeart/2017/3/layout/DropPinTimeline"/>
    <dgm:cxn modelId="{988B2954-16B3-46CC-9ADB-C82FAAF3A6F1}" type="presParOf" srcId="{37D6A666-BCC7-4B18-848F-3D22D7A2446F}" destId="{E6E7711A-481E-487C-BB48-810A160CA14A}" srcOrd="0" destOrd="0" presId="urn:microsoft.com/office/officeart/2017/3/layout/DropPinTimeline"/>
    <dgm:cxn modelId="{3B15061D-3A14-406D-8D0A-91FBC86C71E5}" type="presParOf" srcId="{E6E7711A-481E-487C-BB48-810A160CA14A}" destId="{AFCFCE8E-7002-48B3-9F04-033C9B974F98}" srcOrd="0" destOrd="0" presId="urn:microsoft.com/office/officeart/2017/3/layout/DropPinTimeline"/>
    <dgm:cxn modelId="{EF932B0C-D8A5-4FAC-A563-E81C5D305F9C}" type="presParOf" srcId="{E6E7711A-481E-487C-BB48-810A160CA14A}" destId="{A27E0981-A62D-40EC-A13A-EDB162D3E679}" srcOrd="1" destOrd="0" presId="urn:microsoft.com/office/officeart/2017/3/layout/DropPinTimeline"/>
    <dgm:cxn modelId="{53D96CF4-94FC-4D30-B5E3-8F3D1F75FD6A}" type="presParOf" srcId="{A27E0981-A62D-40EC-A13A-EDB162D3E679}" destId="{2BDDB178-16B3-4763-935E-896EF0D31D89}" srcOrd="0" destOrd="0" presId="urn:microsoft.com/office/officeart/2017/3/layout/DropPinTimeline"/>
    <dgm:cxn modelId="{FD050503-52A8-4520-9324-3C95217D8EAD}" type="presParOf" srcId="{A27E0981-A62D-40EC-A13A-EDB162D3E679}" destId="{D205BBB7-69A8-4AA8-B4E9-042A15F36F67}" srcOrd="1" destOrd="0" presId="urn:microsoft.com/office/officeart/2017/3/layout/DropPinTimeline"/>
    <dgm:cxn modelId="{C767047C-4CDF-4BEF-8582-3ECEE61FC874}" type="presParOf" srcId="{E6E7711A-481E-487C-BB48-810A160CA14A}" destId="{BEF98D51-42D7-4056-8213-1B8991A8AD9C}" srcOrd="2" destOrd="0" presId="urn:microsoft.com/office/officeart/2017/3/layout/DropPinTimeline"/>
    <dgm:cxn modelId="{02F3E4F8-9F67-4EEC-94C0-F48350F5252B}" type="presParOf" srcId="{E6E7711A-481E-487C-BB48-810A160CA14A}" destId="{119B4262-D30D-495C-93CA-140A2D5F84F9}" srcOrd="3" destOrd="0" presId="urn:microsoft.com/office/officeart/2017/3/layout/DropPinTimeline"/>
    <dgm:cxn modelId="{EA92CF14-E1AA-498F-9D7A-115CE1A2BC6B}" type="presParOf" srcId="{E6E7711A-481E-487C-BB48-810A160CA14A}" destId="{1F812B03-DE77-4E3E-B98B-FE38C47FF4AB}" srcOrd="4" destOrd="0" presId="urn:microsoft.com/office/officeart/2017/3/layout/DropPinTimeline"/>
    <dgm:cxn modelId="{C6C00999-BB68-49E3-8D68-C54778AF7B5C}" type="presParOf" srcId="{E6E7711A-481E-487C-BB48-810A160CA14A}" destId="{868D5D4C-234E-4EC4-9B6D-CC2B209EA7CB}" srcOrd="5" destOrd="0" presId="urn:microsoft.com/office/officeart/2017/3/layout/DropPinTimeline"/>
    <dgm:cxn modelId="{25F7F8B8-5495-416F-9C67-11CC38B55937}" type="presParOf" srcId="{37D6A666-BCC7-4B18-848F-3D22D7A2446F}" destId="{68DB1D5A-A529-411F-9FC0-C198AFE5B940}" srcOrd="1" destOrd="0" presId="urn:microsoft.com/office/officeart/2017/3/layout/DropPinTimeline"/>
    <dgm:cxn modelId="{132E40C3-B52E-4F1D-8032-C04A05E9324B}" type="presParOf" srcId="{37D6A666-BCC7-4B18-848F-3D22D7A2446F}" destId="{106A9C27-48E8-46DA-BCAF-DD3DFBA3865B}" srcOrd="2" destOrd="0" presId="urn:microsoft.com/office/officeart/2017/3/layout/DropPinTimeline"/>
    <dgm:cxn modelId="{93D1CE4E-4599-4710-ABD7-012C61067C57}" type="presParOf" srcId="{106A9C27-48E8-46DA-BCAF-DD3DFBA3865B}" destId="{D47C057D-C416-4A76-9274-AFBAA3E6BD34}" srcOrd="0" destOrd="0" presId="urn:microsoft.com/office/officeart/2017/3/layout/DropPinTimeline"/>
    <dgm:cxn modelId="{4E200DA1-73ED-47C5-9B02-4C96DC7F8366}" type="presParOf" srcId="{106A9C27-48E8-46DA-BCAF-DD3DFBA3865B}" destId="{0359DA1C-6EA8-4082-9ED2-023C4F7F874C}" srcOrd="1" destOrd="0" presId="urn:microsoft.com/office/officeart/2017/3/layout/DropPinTimeline"/>
    <dgm:cxn modelId="{08924745-799B-4D13-9387-C34289945DE2}" type="presParOf" srcId="{0359DA1C-6EA8-4082-9ED2-023C4F7F874C}" destId="{281415AB-9A8C-4176-BF92-D64D7259EE0A}" srcOrd="0" destOrd="0" presId="urn:microsoft.com/office/officeart/2017/3/layout/DropPinTimeline"/>
    <dgm:cxn modelId="{74F9F4D0-428C-474D-87D4-D5C22C779BED}" type="presParOf" srcId="{0359DA1C-6EA8-4082-9ED2-023C4F7F874C}" destId="{B167BC07-FAA1-4624-8A2E-54DAA0BFD33B}" srcOrd="1" destOrd="0" presId="urn:microsoft.com/office/officeart/2017/3/layout/DropPinTimeline"/>
    <dgm:cxn modelId="{E4AE53FD-4DE6-4278-8753-685D8E0CAFC3}" type="presParOf" srcId="{106A9C27-48E8-46DA-BCAF-DD3DFBA3865B}" destId="{748C427C-FC49-4C47-AF06-3E4B65E0A3FF}" srcOrd="2" destOrd="0" presId="urn:microsoft.com/office/officeart/2017/3/layout/DropPinTimeline"/>
    <dgm:cxn modelId="{0207C66F-2472-482E-8015-FB8A83493BC8}" type="presParOf" srcId="{106A9C27-48E8-46DA-BCAF-DD3DFBA3865B}" destId="{29443656-DCD2-452A-A8F9-847A4C3C4549}" srcOrd="3" destOrd="0" presId="urn:microsoft.com/office/officeart/2017/3/layout/DropPinTimeline"/>
    <dgm:cxn modelId="{EDEB01CE-BF7C-43BD-BFDC-9B413F0090FA}" type="presParOf" srcId="{106A9C27-48E8-46DA-BCAF-DD3DFBA3865B}" destId="{C43A51E6-9C26-49D2-BE93-83F74BE8EFF4}" srcOrd="4" destOrd="0" presId="urn:microsoft.com/office/officeart/2017/3/layout/DropPinTimeline"/>
    <dgm:cxn modelId="{012535A5-220C-4972-BAEA-636DCC523D7E}" type="presParOf" srcId="{106A9C27-48E8-46DA-BCAF-DD3DFBA3865B}" destId="{8A88D467-DD7A-40E1-98E4-869C79978EE4}" srcOrd="5" destOrd="0" presId="urn:microsoft.com/office/officeart/2017/3/layout/DropPinTimeline"/>
    <dgm:cxn modelId="{D394377D-A39F-4C3D-ACF7-AA92AF03233A}" type="presParOf" srcId="{37D6A666-BCC7-4B18-848F-3D22D7A2446F}" destId="{9320689A-CACF-4870-93A3-C357E698900F}" srcOrd="3" destOrd="0" presId="urn:microsoft.com/office/officeart/2017/3/layout/DropPinTimeline"/>
    <dgm:cxn modelId="{169E9454-D9C9-42B6-8CB5-7835135FBE04}" type="presParOf" srcId="{37D6A666-BCC7-4B18-848F-3D22D7A2446F}" destId="{D8EB317E-55AA-4577-88EC-5AC3D485DE71}" srcOrd="4" destOrd="0" presId="urn:microsoft.com/office/officeart/2017/3/layout/DropPinTimeline"/>
    <dgm:cxn modelId="{FAD2A3AA-6285-4F71-A751-A1E39CFB41E1}" type="presParOf" srcId="{D8EB317E-55AA-4577-88EC-5AC3D485DE71}" destId="{6F9E0389-CBD6-491F-AAE9-1B53EE24055B}" srcOrd="0" destOrd="0" presId="urn:microsoft.com/office/officeart/2017/3/layout/DropPinTimeline"/>
    <dgm:cxn modelId="{8295FA5E-1AF3-46CA-B1BA-FEF3341BC6D6}" type="presParOf" srcId="{D8EB317E-55AA-4577-88EC-5AC3D485DE71}" destId="{936D9128-0DAE-4D10-8827-5F1CBC759442}" srcOrd="1" destOrd="0" presId="urn:microsoft.com/office/officeart/2017/3/layout/DropPinTimeline"/>
    <dgm:cxn modelId="{47331CF4-6F91-4B13-B259-DBD833FEAA07}" type="presParOf" srcId="{936D9128-0DAE-4D10-8827-5F1CBC759442}" destId="{3FF00202-8C4C-4DF4-B06F-80724BED99EC}" srcOrd="0" destOrd="0" presId="urn:microsoft.com/office/officeart/2017/3/layout/DropPinTimeline"/>
    <dgm:cxn modelId="{B3681E89-3CA9-48DF-88AF-F63880A283DE}" type="presParOf" srcId="{936D9128-0DAE-4D10-8827-5F1CBC759442}" destId="{DE734C55-EBCA-43B6-8CD5-3F2420D71212}" srcOrd="1" destOrd="0" presId="urn:microsoft.com/office/officeart/2017/3/layout/DropPinTimeline"/>
    <dgm:cxn modelId="{B1716941-C5B1-4A44-A705-463030D1D669}" type="presParOf" srcId="{D8EB317E-55AA-4577-88EC-5AC3D485DE71}" destId="{B9CFC189-59B9-46D3-B07B-E16F27097600}" srcOrd="2" destOrd="0" presId="urn:microsoft.com/office/officeart/2017/3/layout/DropPinTimeline"/>
    <dgm:cxn modelId="{86139CB7-0329-448C-B649-F31C3F804381}" type="presParOf" srcId="{D8EB317E-55AA-4577-88EC-5AC3D485DE71}" destId="{17B9C354-3549-4BD7-9F2D-DE155889E534}" srcOrd="3" destOrd="0" presId="urn:microsoft.com/office/officeart/2017/3/layout/DropPinTimeline"/>
    <dgm:cxn modelId="{C2C2E04D-FB79-45DE-9DB9-D92740E79BE1}" type="presParOf" srcId="{D8EB317E-55AA-4577-88EC-5AC3D485DE71}" destId="{F47D8C56-A687-4FC4-A838-8649102C8617}" srcOrd="4" destOrd="0" presId="urn:microsoft.com/office/officeart/2017/3/layout/DropPinTimeline"/>
    <dgm:cxn modelId="{A131B9FA-CB53-487F-A444-A5E4889B2B26}" type="presParOf" srcId="{D8EB317E-55AA-4577-88EC-5AC3D485DE71}" destId="{8DAA5A5A-7F96-4FA8-8715-6C9DDAAE5C8C}" srcOrd="5" destOrd="0" presId="urn:microsoft.com/office/officeart/2017/3/layout/DropPinTimeline"/>
    <dgm:cxn modelId="{7ACB24B4-5231-45CB-A43B-74B5A4EC3116}" type="presParOf" srcId="{37D6A666-BCC7-4B18-848F-3D22D7A2446F}" destId="{AD0FE565-7A77-4DE3-A37C-47A0F400C7F9}" srcOrd="5" destOrd="0" presId="urn:microsoft.com/office/officeart/2017/3/layout/DropPinTimeline"/>
    <dgm:cxn modelId="{677D76D7-451D-4570-BEB3-91516B40DC48}" type="presParOf" srcId="{37D6A666-BCC7-4B18-848F-3D22D7A2446F}" destId="{8B335516-DC48-4001-96A0-48025559F854}" srcOrd="6" destOrd="0" presId="urn:microsoft.com/office/officeart/2017/3/layout/DropPinTimeline"/>
    <dgm:cxn modelId="{35B2577E-8938-4B06-B199-805A43586050}" type="presParOf" srcId="{8B335516-DC48-4001-96A0-48025559F854}" destId="{6484287D-AD3C-4FE6-B7A3-DC06EBB6726D}" srcOrd="0" destOrd="0" presId="urn:microsoft.com/office/officeart/2017/3/layout/DropPinTimeline"/>
    <dgm:cxn modelId="{96E889DF-046A-42DF-803B-1D39CBDF89C8}" type="presParOf" srcId="{8B335516-DC48-4001-96A0-48025559F854}" destId="{FF2B3D83-367A-4417-8502-21E2EE1BCF47}" srcOrd="1" destOrd="0" presId="urn:microsoft.com/office/officeart/2017/3/layout/DropPinTimeline"/>
    <dgm:cxn modelId="{5B24CB84-7ACD-44F1-9B7C-299A527FB64F}" type="presParOf" srcId="{FF2B3D83-367A-4417-8502-21E2EE1BCF47}" destId="{0A40DE58-6FFD-46BE-A03B-6FCBCB5AF855}" srcOrd="0" destOrd="0" presId="urn:microsoft.com/office/officeart/2017/3/layout/DropPinTimeline"/>
    <dgm:cxn modelId="{26AB5232-84B7-4B40-A343-A14FB093A734}" type="presParOf" srcId="{FF2B3D83-367A-4417-8502-21E2EE1BCF47}" destId="{95A082E3-F116-44EA-9707-5FA72654F802}" srcOrd="1" destOrd="0" presId="urn:microsoft.com/office/officeart/2017/3/layout/DropPinTimeline"/>
    <dgm:cxn modelId="{0E8C1723-1A74-4E06-91ED-3B8F7663C303}" type="presParOf" srcId="{8B335516-DC48-4001-96A0-48025559F854}" destId="{F099993B-7750-4C20-82AE-02FC90893D2C}" srcOrd="2" destOrd="0" presId="urn:microsoft.com/office/officeart/2017/3/layout/DropPinTimeline"/>
    <dgm:cxn modelId="{4933DBAA-FCA3-49EB-B342-2072EB376035}" type="presParOf" srcId="{8B335516-DC48-4001-96A0-48025559F854}" destId="{33210051-70E6-41C5-B7D1-FA4B9E954D50}" srcOrd="3" destOrd="0" presId="urn:microsoft.com/office/officeart/2017/3/layout/DropPinTimeline"/>
    <dgm:cxn modelId="{3847F314-EB95-4F02-A0CA-20AD77DD8AA7}" type="presParOf" srcId="{8B335516-DC48-4001-96A0-48025559F854}" destId="{995A6E14-8349-4D51-A7C1-73270479DC65}" srcOrd="4" destOrd="0" presId="urn:microsoft.com/office/officeart/2017/3/layout/DropPinTimeline"/>
    <dgm:cxn modelId="{0F48DFA3-19A3-42CB-B5D8-FD5D965EB744}" type="presParOf" srcId="{8B335516-DC48-4001-96A0-48025559F854}" destId="{41214D61-6EF6-436E-A975-B3C4209FDD02}" srcOrd="5" destOrd="0" presId="urn:microsoft.com/office/officeart/2017/3/layout/DropPinTimeline"/>
    <dgm:cxn modelId="{7BCA222F-5FFD-4C93-9284-F0F051103843}" type="presParOf" srcId="{37D6A666-BCC7-4B18-848F-3D22D7A2446F}" destId="{C27AB355-DB63-4542-9BB8-88188CA4F7C5}" srcOrd="7" destOrd="0" presId="urn:microsoft.com/office/officeart/2017/3/layout/DropPinTimeline"/>
    <dgm:cxn modelId="{D2838C7E-5CE9-4DA7-83A6-167EB85E2F72}" type="presParOf" srcId="{37D6A666-BCC7-4B18-848F-3D22D7A2446F}" destId="{BEB39191-8AB5-4B86-9895-644C834D6B0A}" srcOrd="8" destOrd="0" presId="urn:microsoft.com/office/officeart/2017/3/layout/DropPinTimeline"/>
    <dgm:cxn modelId="{24CD08E6-8F45-4877-B12A-F2D3916DD253}" type="presParOf" srcId="{BEB39191-8AB5-4B86-9895-644C834D6B0A}" destId="{57B20559-1783-4A0B-95F7-A1CBC4167EA8}" srcOrd="0" destOrd="0" presId="urn:microsoft.com/office/officeart/2017/3/layout/DropPinTimeline"/>
    <dgm:cxn modelId="{33708C10-2458-4E04-AA3F-87DC252437E6}" type="presParOf" srcId="{BEB39191-8AB5-4B86-9895-644C834D6B0A}" destId="{5AE1C2CF-C601-403D-B019-6B70CF07E2E9}" srcOrd="1" destOrd="0" presId="urn:microsoft.com/office/officeart/2017/3/layout/DropPinTimeline"/>
    <dgm:cxn modelId="{20BBCE77-208B-40ED-A259-2BAF98215A98}" type="presParOf" srcId="{5AE1C2CF-C601-403D-B019-6B70CF07E2E9}" destId="{5EF778B4-FF6E-432D-84EF-0D4C8B4F00F8}" srcOrd="0" destOrd="0" presId="urn:microsoft.com/office/officeart/2017/3/layout/DropPinTimeline"/>
    <dgm:cxn modelId="{27A4AE26-0381-45A3-A967-A6DD6E7FDF37}" type="presParOf" srcId="{5AE1C2CF-C601-403D-B019-6B70CF07E2E9}" destId="{C6E92CDD-A245-4E39-8285-885AC6E69722}" srcOrd="1" destOrd="0" presId="urn:microsoft.com/office/officeart/2017/3/layout/DropPinTimeline"/>
    <dgm:cxn modelId="{77030DE3-D4F2-49EE-A4C6-CD19E50E2B6D}" type="presParOf" srcId="{BEB39191-8AB5-4B86-9895-644C834D6B0A}" destId="{D0672259-4FEA-4410-8D85-8D912F8A0EEF}" srcOrd="2" destOrd="0" presId="urn:microsoft.com/office/officeart/2017/3/layout/DropPinTimeline"/>
    <dgm:cxn modelId="{308F4FB9-F7E6-4179-B92C-0B6A10C4FE23}" type="presParOf" srcId="{BEB39191-8AB5-4B86-9895-644C834D6B0A}" destId="{7BF16033-CE17-42FF-876C-64D419509325}" srcOrd="3" destOrd="0" presId="urn:microsoft.com/office/officeart/2017/3/layout/DropPinTimeline"/>
    <dgm:cxn modelId="{350032B5-971E-4AC1-A68C-E1925D9464C3}" type="presParOf" srcId="{BEB39191-8AB5-4B86-9895-644C834D6B0A}" destId="{BF283D35-D1FE-4CE7-B1CB-439CC3A2604F}" srcOrd="4" destOrd="0" presId="urn:microsoft.com/office/officeart/2017/3/layout/DropPinTimeline"/>
    <dgm:cxn modelId="{29DF5629-A796-4835-ADE1-5B3BC03A09B6}" type="presParOf" srcId="{BEB39191-8AB5-4B86-9895-644C834D6B0A}" destId="{E9F203A6-DCD3-4028-9D98-78E5BBCF2A69}" srcOrd="5" destOrd="0" presId="urn:microsoft.com/office/officeart/2017/3/layout/DropPinTimeline"/>
    <dgm:cxn modelId="{DCE7DFD9-361C-4EB2-9A0F-15154B45E659}" type="presParOf" srcId="{37D6A666-BCC7-4B18-848F-3D22D7A2446F}" destId="{9D67390A-8FD7-42A9-BB1A-1054C3D0DB70}" srcOrd="9" destOrd="0" presId="urn:microsoft.com/office/officeart/2017/3/layout/DropPinTimeline"/>
    <dgm:cxn modelId="{4F848F03-B605-4ECC-A167-8E1AC850E272}" type="presParOf" srcId="{37D6A666-BCC7-4B18-848F-3D22D7A2446F}" destId="{185E508F-AF1B-44EA-AF66-4725BB62D2B2}" srcOrd="10" destOrd="0" presId="urn:microsoft.com/office/officeart/2017/3/layout/DropPinTimeline"/>
    <dgm:cxn modelId="{0B586606-9661-4009-851D-2F3CC3DEF649}" type="presParOf" srcId="{185E508F-AF1B-44EA-AF66-4725BB62D2B2}" destId="{FE687600-487F-4168-8F00-ECB96EE31E6E}" srcOrd="0" destOrd="0" presId="urn:microsoft.com/office/officeart/2017/3/layout/DropPinTimeline"/>
    <dgm:cxn modelId="{0F8570FC-1E1A-4AB8-ABEF-044025F916D3}" type="presParOf" srcId="{185E508F-AF1B-44EA-AF66-4725BB62D2B2}" destId="{09B6EEE7-C631-42CA-8EC1-A44EA6D01FDC}" srcOrd="1" destOrd="0" presId="urn:microsoft.com/office/officeart/2017/3/layout/DropPinTimeline"/>
    <dgm:cxn modelId="{DD4DDAF5-821C-40B2-80C5-EEE2D2590F5C}" type="presParOf" srcId="{09B6EEE7-C631-42CA-8EC1-A44EA6D01FDC}" destId="{37F3C584-94DA-45D7-960E-012D61EBA155}" srcOrd="0" destOrd="0" presId="urn:microsoft.com/office/officeart/2017/3/layout/DropPinTimeline"/>
    <dgm:cxn modelId="{5ACDB6A7-6DBD-45AB-BCD2-39473AC0F393}" type="presParOf" srcId="{09B6EEE7-C631-42CA-8EC1-A44EA6D01FDC}" destId="{BD26F43C-F6F3-42B2-9F35-30F0A30347FE}" srcOrd="1" destOrd="0" presId="urn:microsoft.com/office/officeart/2017/3/layout/DropPinTimeline"/>
    <dgm:cxn modelId="{895F944B-EBD1-499F-9722-F92219F42828}" type="presParOf" srcId="{185E508F-AF1B-44EA-AF66-4725BB62D2B2}" destId="{79500886-3390-4BB3-8075-8BF11BF872D0}" srcOrd="2" destOrd="0" presId="urn:microsoft.com/office/officeart/2017/3/layout/DropPinTimeline"/>
    <dgm:cxn modelId="{2C6E40B3-8270-4824-9125-90A4A6F7411D}" type="presParOf" srcId="{185E508F-AF1B-44EA-AF66-4725BB62D2B2}" destId="{5CC9BED8-4F2C-469F-AD87-E5F6638EFD2C}" srcOrd="3" destOrd="0" presId="urn:microsoft.com/office/officeart/2017/3/layout/DropPinTimeline"/>
    <dgm:cxn modelId="{1F693A88-21A0-4D16-9EEB-FBBF27652B47}" type="presParOf" srcId="{185E508F-AF1B-44EA-AF66-4725BB62D2B2}" destId="{852B2BF4-647A-41FD-BF71-C6C96F653FCE}" srcOrd="4" destOrd="0" presId="urn:microsoft.com/office/officeart/2017/3/layout/DropPinTimeline"/>
    <dgm:cxn modelId="{A9A09502-1411-4F13-BE43-E21CC70F7804}" type="presParOf" srcId="{185E508F-AF1B-44EA-AF66-4725BB62D2B2}" destId="{6C86B23B-F5B0-4F01-85E5-2F81048FDC69}" srcOrd="5" destOrd="0" presId="urn:microsoft.com/office/officeart/2017/3/layout/DropPinTimeline"/>
    <dgm:cxn modelId="{E4D2F11D-3F19-4646-8A04-6C052C631332}" type="presParOf" srcId="{37D6A666-BCC7-4B18-848F-3D22D7A2446F}" destId="{37CDE32A-F516-47A4-9628-B6379FB379E4}" srcOrd="11" destOrd="0" presId="urn:microsoft.com/office/officeart/2017/3/layout/DropPinTimeline"/>
    <dgm:cxn modelId="{3883756D-428F-493C-A3AF-4FEA5FE17A21}" type="presParOf" srcId="{37D6A666-BCC7-4B18-848F-3D22D7A2446F}" destId="{314F2468-AC2A-4588-A25F-4B7F1369BCD6}" srcOrd="12" destOrd="0" presId="urn:microsoft.com/office/officeart/2017/3/layout/DropPinTimeline"/>
    <dgm:cxn modelId="{FC2366A7-86F7-4B2F-8443-6EF7F9923F78}" type="presParOf" srcId="{314F2468-AC2A-4588-A25F-4B7F1369BCD6}" destId="{CB23A371-7BB7-4733-BBE3-DD60489B0FC7}" srcOrd="0" destOrd="0" presId="urn:microsoft.com/office/officeart/2017/3/layout/DropPinTimeline"/>
    <dgm:cxn modelId="{0029561D-8ED2-4084-908D-096EF2F95524}" type="presParOf" srcId="{314F2468-AC2A-4588-A25F-4B7F1369BCD6}" destId="{B947BFA7-B501-4DE0-B0FE-E48FFF5061EF}" srcOrd="1" destOrd="0" presId="urn:microsoft.com/office/officeart/2017/3/layout/DropPinTimeline"/>
    <dgm:cxn modelId="{89D28633-9B94-4895-8D95-5999908DCE57}" type="presParOf" srcId="{B947BFA7-B501-4DE0-B0FE-E48FFF5061EF}" destId="{170E9C06-A5A7-475D-86E1-31F21EB4F4EC}" srcOrd="0" destOrd="0" presId="urn:microsoft.com/office/officeart/2017/3/layout/DropPinTimeline"/>
    <dgm:cxn modelId="{786C89A6-0452-49C4-8F33-FB7DD257BE95}" type="presParOf" srcId="{B947BFA7-B501-4DE0-B0FE-E48FFF5061EF}" destId="{8B6803CA-8924-4A60-81BD-CE1C84618F84}" srcOrd="1" destOrd="0" presId="urn:microsoft.com/office/officeart/2017/3/layout/DropPinTimeline"/>
    <dgm:cxn modelId="{8D8ADEF1-F1F6-4840-AD02-545FAAF128EF}" type="presParOf" srcId="{314F2468-AC2A-4588-A25F-4B7F1369BCD6}" destId="{3553988D-73E6-4036-9DD3-5A5781FCA504}" srcOrd="2" destOrd="0" presId="urn:microsoft.com/office/officeart/2017/3/layout/DropPinTimeline"/>
    <dgm:cxn modelId="{C0BE5091-53BE-4271-9A01-69FED90660F7}" type="presParOf" srcId="{314F2468-AC2A-4588-A25F-4B7F1369BCD6}" destId="{961B95AC-ABE2-4156-A95C-E6325F61B138}" srcOrd="3" destOrd="0" presId="urn:microsoft.com/office/officeart/2017/3/layout/DropPinTimeline"/>
    <dgm:cxn modelId="{7F6A1012-41C1-4D61-B1AA-301426EC6872}" type="presParOf" srcId="{314F2468-AC2A-4588-A25F-4B7F1369BCD6}" destId="{1E45B121-59DF-48F9-8D39-E6E5052452BB}" srcOrd="4" destOrd="0" presId="urn:microsoft.com/office/officeart/2017/3/layout/DropPinTimeline"/>
    <dgm:cxn modelId="{A53E57E0-58D3-4CF0-A5D0-4478D369DDD6}" type="presParOf" srcId="{314F2468-AC2A-4588-A25F-4B7F1369BCD6}" destId="{40D9F661-7076-4998-91F9-B15955765C6D}" srcOrd="5" destOrd="0" presId="urn:microsoft.com/office/officeart/2017/3/layout/DropPinTimeline"/>
    <dgm:cxn modelId="{0A454191-A7B5-488D-949E-B4441346F62F}" type="presParOf" srcId="{37D6A666-BCC7-4B18-848F-3D22D7A2446F}" destId="{8FCFD528-2843-4859-A32C-3F9B8AFAF894}" srcOrd="13" destOrd="0" presId="urn:microsoft.com/office/officeart/2017/3/layout/DropPinTimeline"/>
    <dgm:cxn modelId="{8D0774C0-EE55-460D-B55C-04A69EA0FC49}" type="presParOf" srcId="{37D6A666-BCC7-4B18-848F-3D22D7A2446F}" destId="{9A17F9D2-9537-437A-A06C-B9804BB2B96F}" srcOrd="14" destOrd="0" presId="urn:microsoft.com/office/officeart/2017/3/layout/DropPinTimeline"/>
    <dgm:cxn modelId="{47476BE8-FADB-4218-B5C6-57BD819B1BF6}" type="presParOf" srcId="{9A17F9D2-9537-437A-A06C-B9804BB2B96F}" destId="{387998F7-DEE4-4F31-B086-B9E03D658B02}" srcOrd="0" destOrd="0" presId="urn:microsoft.com/office/officeart/2017/3/layout/DropPinTimeline"/>
    <dgm:cxn modelId="{02D6A6EA-F17F-4A1C-9EE1-20C03FA35704}" type="presParOf" srcId="{9A17F9D2-9537-437A-A06C-B9804BB2B96F}" destId="{A425EFE1-26CE-4DEF-A91C-A2B95EA5A8AC}" srcOrd="1" destOrd="0" presId="urn:microsoft.com/office/officeart/2017/3/layout/DropPinTimeline"/>
    <dgm:cxn modelId="{2D81383D-1F7A-46EC-A178-CF3B50BE383D}" type="presParOf" srcId="{A425EFE1-26CE-4DEF-A91C-A2B95EA5A8AC}" destId="{7DF31A1A-1DC3-40E1-8A4E-D5454F4A74EF}" srcOrd="0" destOrd="0" presId="urn:microsoft.com/office/officeart/2017/3/layout/DropPinTimeline"/>
    <dgm:cxn modelId="{C059FDE7-5251-4754-98D3-BF96460AA4F9}" type="presParOf" srcId="{A425EFE1-26CE-4DEF-A91C-A2B95EA5A8AC}" destId="{0F7307F4-C685-4DAA-9179-FE4AE764EBEC}" srcOrd="1" destOrd="0" presId="urn:microsoft.com/office/officeart/2017/3/layout/DropPinTimeline"/>
    <dgm:cxn modelId="{A584D39D-1F5D-4AB6-A0DB-3E0279695C87}" type="presParOf" srcId="{9A17F9D2-9537-437A-A06C-B9804BB2B96F}" destId="{D16E8512-0551-4F89-AF51-CF07FE545C2D}" srcOrd="2" destOrd="0" presId="urn:microsoft.com/office/officeart/2017/3/layout/DropPinTimeline"/>
    <dgm:cxn modelId="{3D2CE923-7B01-4D10-81BE-381AE2ECF87D}" type="presParOf" srcId="{9A17F9D2-9537-437A-A06C-B9804BB2B96F}" destId="{6B8BCB17-673E-464C-B972-DBE358716F4D}" srcOrd="3" destOrd="0" presId="urn:microsoft.com/office/officeart/2017/3/layout/DropPinTimeline"/>
    <dgm:cxn modelId="{4F3A7711-50A8-41B1-99B9-74F0E0F76759}" type="presParOf" srcId="{9A17F9D2-9537-437A-A06C-B9804BB2B96F}" destId="{3FA121D0-4D87-43DB-8786-4BD1C91DB789}" srcOrd="4" destOrd="0" presId="urn:microsoft.com/office/officeart/2017/3/layout/DropPinTimeline"/>
    <dgm:cxn modelId="{8CA808AE-4DB2-4EE3-9990-5EF48AB4866C}" type="presParOf" srcId="{9A17F9D2-9537-437A-A06C-B9804BB2B96F}" destId="{01450B14-02ED-4442-81A3-328B0DD509D6}"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EA31D6-29E8-4B0B-BDDE-E3B3A9EA7138}"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n-US"/>
        </a:p>
      </dgm:t>
    </dgm:pt>
    <dgm:pt modelId="{4BD976E5-E873-45D5-80E5-AFD861EDA237}">
      <dgm:prSet/>
      <dgm:spPr/>
      <dgm:t>
        <a:bodyPr/>
        <a:lstStyle/>
        <a:p>
          <a:r>
            <a:rPr lang="en-US">
              <a:latin typeface="Times New Roman"/>
              <a:cs typeface="Times New Roman"/>
            </a:rPr>
            <a:t>E-commerce platform.</a:t>
          </a:r>
        </a:p>
      </dgm:t>
    </dgm:pt>
    <dgm:pt modelId="{A74AF941-F84B-4E7C-91B7-D1C89E33DECC}" type="parTrans" cxnId="{9824DA2F-A6C1-4EC9-957A-E2E97586632C}">
      <dgm:prSet/>
      <dgm:spPr/>
      <dgm:t>
        <a:bodyPr/>
        <a:lstStyle/>
        <a:p>
          <a:endParaRPr lang="en-US"/>
        </a:p>
      </dgm:t>
    </dgm:pt>
    <dgm:pt modelId="{7E03BA0F-ABE4-410A-B15E-0EEF9BBA2955}" type="sibTrans" cxnId="{9824DA2F-A6C1-4EC9-957A-E2E97586632C}">
      <dgm:prSet/>
      <dgm:spPr/>
      <dgm:t>
        <a:bodyPr/>
        <a:lstStyle/>
        <a:p>
          <a:endParaRPr lang="en-US"/>
        </a:p>
      </dgm:t>
    </dgm:pt>
    <dgm:pt modelId="{743D4614-EEDD-4A96-AAC7-C95066CA5C5E}">
      <dgm:prSet/>
      <dgm:spPr/>
      <dgm:t>
        <a:bodyPr/>
        <a:lstStyle/>
        <a:p>
          <a:r>
            <a:rPr lang="en-US">
              <a:latin typeface="Times New Roman"/>
              <a:cs typeface="Times New Roman"/>
            </a:rPr>
            <a:t>Range of services.</a:t>
          </a:r>
        </a:p>
      </dgm:t>
    </dgm:pt>
    <dgm:pt modelId="{FFF210B9-510E-4E99-A620-DA31CE88827F}" type="parTrans" cxnId="{7D73AED9-2646-434E-A679-3D5C0B66FFAD}">
      <dgm:prSet/>
      <dgm:spPr/>
      <dgm:t>
        <a:bodyPr/>
        <a:lstStyle/>
        <a:p>
          <a:endParaRPr lang="en-US"/>
        </a:p>
      </dgm:t>
    </dgm:pt>
    <dgm:pt modelId="{FEEF4EBD-9900-490C-8B83-DBD395F520FD}" type="sibTrans" cxnId="{7D73AED9-2646-434E-A679-3D5C0B66FFAD}">
      <dgm:prSet/>
      <dgm:spPr/>
      <dgm:t>
        <a:bodyPr/>
        <a:lstStyle/>
        <a:p>
          <a:endParaRPr lang="en-US"/>
        </a:p>
      </dgm:t>
    </dgm:pt>
    <dgm:pt modelId="{7F464287-DA9F-4B7E-A6A2-B5C7ECB24AC7}" type="pres">
      <dgm:prSet presAssocID="{17EA31D6-29E8-4B0B-BDDE-E3B3A9EA7138}" presName="Name0" presStyleCnt="0">
        <dgm:presLayoutVars>
          <dgm:dir/>
          <dgm:resizeHandles val="exact"/>
        </dgm:presLayoutVars>
      </dgm:prSet>
      <dgm:spPr/>
    </dgm:pt>
    <dgm:pt modelId="{C184B263-C833-4102-A0E6-18B2382DA902}" type="pres">
      <dgm:prSet presAssocID="{4BD976E5-E873-45D5-80E5-AFD861EDA237}" presName="Name5" presStyleLbl="vennNode1" presStyleIdx="0" presStyleCnt="2">
        <dgm:presLayoutVars>
          <dgm:bulletEnabled val="1"/>
        </dgm:presLayoutVars>
      </dgm:prSet>
      <dgm:spPr/>
    </dgm:pt>
    <dgm:pt modelId="{11B6B0C3-21C8-4C8A-8146-320ADE3CA18C}" type="pres">
      <dgm:prSet presAssocID="{7E03BA0F-ABE4-410A-B15E-0EEF9BBA2955}" presName="space" presStyleCnt="0"/>
      <dgm:spPr/>
    </dgm:pt>
    <dgm:pt modelId="{077B3DAA-FCDC-4B61-901A-9ED56A9A884F}" type="pres">
      <dgm:prSet presAssocID="{743D4614-EEDD-4A96-AAC7-C95066CA5C5E}" presName="Name5" presStyleLbl="vennNode1" presStyleIdx="1" presStyleCnt="2">
        <dgm:presLayoutVars>
          <dgm:bulletEnabled val="1"/>
        </dgm:presLayoutVars>
      </dgm:prSet>
      <dgm:spPr/>
    </dgm:pt>
  </dgm:ptLst>
  <dgm:cxnLst>
    <dgm:cxn modelId="{0940EE2E-FDB6-4459-972E-2C4D2B836EA9}" type="presOf" srcId="{17EA31D6-29E8-4B0B-BDDE-E3B3A9EA7138}" destId="{7F464287-DA9F-4B7E-A6A2-B5C7ECB24AC7}" srcOrd="0" destOrd="0" presId="urn:microsoft.com/office/officeart/2005/8/layout/venn3"/>
    <dgm:cxn modelId="{9824DA2F-A6C1-4EC9-957A-E2E97586632C}" srcId="{17EA31D6-29E8-4B0B-BDDE-E3B3A9EA7138}" destId="{4BD976E5-E873-45D5-80E5-AFD861EDA237}" srcOrd="0" destOrd="0" parTransId="{A74AF941-F84B-4E7C-91B7-D1C89E33DECC}" sibTransId="{7E03BA0F-ABE4-410A-B15E-0EEF9BBA2955}"/>
    <dgm:cxn modelId="{33B8CD79-F5E2-490F-A90B-87F0ABF520F5}" type="presOf" srcId="{743D4614-EEDD-4A96-AAC7-C95066CA5C5E}" destId="{077B3DAA-FCDC-4B61-901A-9ED56A9A884F}" srcOrd="0" destOrd="0" presId="urn:microsoft.com/office/officeart/2005/8/layout/venn3"/>
    <dgm:cxn modelId="{F6EA389F-3344-4009-B014-E8A7CD0DA303}" type="presOf" srcId="{4BD976E5-E873-45D5-80E5-AFD861EDA237}" destId="{C184B263-C833-4102-A0E6-18B2382DA902}" srcOrd="0" destOrd="0" presId="urn:microsoft.com/office/officeart/2005/8/layout/venn3"/>
    <dgm:cxn modelId="{7D73AED9-2646-434E-A679-3D5C0B66FFAD}" srcId="{17EA31D6-29E8-4B0B-BDDE-E3B3A9EA7138}" destId="{743D4614-EEDD-4A96-AAC7-C95066CA5C5E}" srcOrd="1" destOrd="0" parTransId="{FFF210B9-510E-4E99-A620-DA31CE88827F}" sibTransId="{FEEF4EBD-9900-490C-8B83-DBD395F520FD}"/>
    <dgm:cxn modelId="{11E735CE-FD97-4A58-8C43-1054CC0A8A17}" type="presParOf" srcId="{7F464287-DA9F-4B7E-A6A2-B5C7ECB24AC7}" destId="{C184B263-C833-4102-A0E6-18B2382DA902}" srcOrd="0" destOrd="0" presId="urn:microsoft.com/office/officeart/2005/8/layout/venn3"/>
    <dgm:cxn modelId="{48EB1951-8486-4209-86BF-AA1E13F92144}" type="presParOf" srcId="{7F464287-DA9F-4B7E-A6A2-B5C7ECB24AC7}" destId="{11B6B0C3-21C8-4C8A-8146-320ADE3CA18C}" srcOrd="1" destOrd="0" presId="urn:microsoft.com/office/officeart/2005/8/layout/venn3"/>
    <dgm:cxn modelId="{74E0077E-07F9-4826-8037-ABCE1880628B}" type="presParOf" srcId="{7F464287-DA9F-4B7E-A6A2-B5C7ECB24AC7}" destId="{077B3DAA-FCDC-4B61-901A-9ED56A9A884F}" srcOrd="2"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EA31D6-29E8-4B0B-BDDE-E3B3A9EA7138}"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n-US"/>
        </a:p>
      </dgm:t>
    </dgm:pt>
    <dgm:pt modelId="{743D4614-EEDD-4A96-AAC7-C95066CA5C5E}">
      <dgm:prSet/>
      <dgm:spPr/>
      <dgm:t>
        <a:bodyPr/>
        <a:lstStyle/>
        <a:p>
          <a:pPr rtl="0"/>
          <a:r>
            <a:rPr lang="en-US">
              <a:latin typeface="Times New Roman"/>
              <a:cs typeface="Times New Roman"/>
            </a:rPr>
            <a:t>Merchant Solutions</a:t>
          </a:r>
        </a:p>
      </dgm:t>
    </dgm:pt>
    <dgm:pt modelId="{FFF210B9-510E-4E99-A620-DA31CE88827F}" type="parTrans" cxnId="{E886BF48-DCB2-4AA6-8A6C-B2246C10EAB3}">
      <dgm:prSet/>
      <dgm:spPr/>
      <dgm:t>
        <a:bodyPr/>
        <a:lstStyle/>
        <a:p>
          <a:endParaRPr lang="en-US"/>
        </a:p>
      </dgm:t>
    </dgm:pt>
    <dgm:pt modelId="{FEEF4EBD-9900-490C-8B83-DBD395F520FD}" type="sibTrans" cxnId="{E886BF48-DCB2-4AA6-8A6C-B2246C10EAB3}">
      <dgm:prSet/>
      <dgm:spPr/>
      <dgm:t>
        <a:bodyPr/>
        <a:lstStyle/>
        <a:p>
          <a:endParaRPr lang="en-US"/>
        </a:p>
      </dgm:t>
    </dgm:pt>
    <dgm:pt modelId="{4BD976E5-E873-45D5-80E5-AFD861EDA237}">
      <dgm:prSet/>
      <dgm:spPr/>
      <dgm:t>
        <a:bodyPr/>
        <a:lstStyle/>
        <a:p>
          <a:pPr rtl="0"/>
          <a:r>
            <a:rPr lang="en-US">
              <a:latin typeface="Times New Roman"/>
              <a:cs typeface="Times New Roman"/>
            </a:rPr>
            <a:t>Subscription Solutions</a:t>
          </a:r>
        </a:p>
      </dgm:t>
    </dgm:pt>
    <dgm:pt modelId="{A74AF941-F84B-4E7C-91B7-D1C89E33DECC}" type="parTrans" cxnId="{F1A2E0BC-8829-49A3-95AE-2ADFD5A38BFA}">
      <dgm:prSet/>
      <dgm:spPr/>
      <dgm:t>
        <a:bodyPr/>
        <a:lstStyle/>
        <a:p>
          <a:endParaRPr lang="en-US"/>
        </a:p>
      </dgm:t>
    </dgm:pt>
    <dgm:pt modelId="{7E03BA0F-ABE4-410A-B15E-0EEF9BBA2955}" type="sibTrans" cxnId="{F1A2E0BC-8829-49A3-95AE-2ADFD5A38BFA}">
      <dgm:prSet/>
      <dgm:spPr/>
      <dgm:t>
        <a:bodyPr/>
        <a:lstStyle/>
        <a:p>
          <a:endParaRPr lang="en-US"/>
        </a:p>
      </dgm:t>
    </dgm:pt>
    <dgm:pt modelId="{7F464287-DA9F-4B7E-A6A2-B5C7ECB24AC7}" type="pres">
      <dgm:prSet presAssocID="{17EA31D6-29E8-4B0B-BDDE-E3B3A9EA7138}" presName="Name0" presStyleCnt="0">
        <dgm:presLayoutVars>
          <dgm:dir/>
          <dgm:resizeHandles val="exact"/>
        </dgm:presLayoutVars>
      </dgm:prSet>
      <dgm:spPr/>
    </dgm:pt>
    <dgm:pt modelId="{C184B263-C833-4102-A0E6-18B2382DA902}" type="pres">
      <dgm:prSet presAssocID="{4BD976E5-E873-45D5-80E5-AFD861EDA237}" presName="Name5" presStyleLbl="vennNode1" presStyleIdx="0" presStyleCnt="2">
        <dgm:presLayoutVars>
          <dgm:bulletEnabled val="1"/>
        </dgm:presLayoutVars>
      </dgm:prSet>
      <dgm:spPr/>
    </dgm:pt>
    <dgm:pt modelId="{11B6B0C3-21C8-4C8A-8146-320ADE3CA18C}" type="pres">
      <dgm:prSet presAssocID="{7E03BA0F-ABE4-410A-B15E-0EEF9BBA2955}" presName="space" presStyleCnt="0"/>
      <dgm:spPr/>
    </dgm:pt>
    <dgm:pt modelId="{077B3DAA-FCDC-4B61-901A-9ED56A9A884F}" type="pres">
      <dgm:prSet presAssocID="{743D4614-EEDD-4A96-AAC7-C95066CA5C5E}" presName="Name5" presStyleLbl="vennNode1" presStyleIdx="1" presStyleCnt="2">
        <dgm:presLayoutVars>
          <dgm:bulletEnabled val="1"/>
        </dgm:presLayoutVars>
      </dgm:prSet>
      <dgm:spPr/>
    </dgm:pt>
  </dgm:ptLst>
  <dgm:cxnLst>
    <dgm:cxn modelId="{0940EE2E-FDB6-4459-972E-2C4D2B836EA9}" type="presOf" srcId="{17EA31D6-29E8-4B0B-BDDE-E3B3A9EA7138}" destId="{7F464287-DA9F-4B7E-A6A2-B5C7ECB24AC7}" srcOrd="0" destOrd="0" presId="urn:microsoft.com/office/officeart/2005/8/layout/venn3"/>
    <dgm:cxn modelId="{EFB96840-2425-46DB-AB22-0CE24C824621}" type="presOf" srcId="{4BD976E5-E873-45D5-80E5-AFD861EDA237}" destId="{C184B263-C833-4102-A0E6-18B2382DA902}" srcOrd="0" destOrd="0" presId="urn:microsoft.com/office/officeart/2005/8/layout/venn3"/>
    <dgm:cxn modelId="{E886BF48-DCB2-4AA6-8A6C-B2246C10EAB3}" srcId="{17EA31D6-29E8-4B0B-BDDE-E3B3A9EA7138}" destId="{743D4614-EEDD-4A96-AAC7-C95066CA5C5E}" srcOrd="1" destOrd="0" parTransId="{FFF210B9-510E-4E99-A620-DA31CE88827F}" sibTransId="{FEEF4EBD-9900-490C-8B83-DBD395F520FD}"/>
    <dgm:cxn modelId="{95F3089C-390E-482C-9232-5ECF870EE4A7}" type="presOf" srcId="{743D4614-EEDD-4A96-AAC7-C95066CA5C5E}" destId="{077B3DAA-FCDC-4B61-901A-9ED56A9A884F}" srcOrd="0" destOrd="0" presId="urn:microsoft.com/office/officeart/2005/8/layout/venn3"/>
    <dgm:cxn modelId="{F1A2E0BC-8829-49A3-95AE-2ADFD5A38BFA}" srcId="{17EA31D6-29E8-4B0B-BDDE-E3B3A9EA7138}" destId="{4BD976E5-E873-45D5-80E5-AFD861EDA237}" srcOrd="0" destOrd="0" parTransId="{A74AF941-F84B-4E7C-91B7-D1C89E33DECC}" sibTransId="{7E03BA0F-ABE4-410A-B15E-0EEF9BBA2955}"/>
    <dgm:cxn modelId="{7EC39AA4-9ADB-4418-B66C-3BDA74062757}" type="presParOf" srcId="{7F464287-DA9F-4B7E-A6A2-B5C7ECB24AC7}" destId="{C184B263-C833-4102-A0E6-18B2382DA902}" srcOrd="0" destOrd="0" presId="urn:microsoft.com/office/officeart/2005/8/layout/venn3"/>
    <dgm:cxn modelId="{4C148F02-9297-4DF1-B3F8-A919D87D77C3}" type="presParOf" srcId="{7F464287-DA9F-4B7E-A6A2-B5C7ECB24AC7}" destId="{11B6B0C3-21C8-4C8A-8146-320ADE3CA18C}" srcOrd="1" destOrd="0" presId="urn:microsoft.com/office/officeart/2005/8/layout/venn3"/>
    <dgm:cxn modelId="{6400B717-43C4-4D1E-B72E-FF948B830483}" type="presParOf" srcId="{7F464287-DA9F-4B7E-A6A2-B5C7ECB24AC7}" destId="{077B3DAA-FCDC-4B61-901A-9ED56A9A884F}" srcOrd="2" destOrd="0" presId="urn:microsoft.com/office/officeart/2005/8/layout/ven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72D2573-329B-4766-90D0-59DD4CD6EF6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6119254-2BF3-4F9E-9402-628CAE247F8C}">
      <dgm:prSet/>
      <dgm:spPr/>
      <dgm:t>
        <a:bodyPr/>
        <a:lstStyle/>
        <a:p>
          <a:pPr rtl="0"/>
          <a:r>
            <a:rPr lang="en-IN" b="1"/>
            <a:t>E-Commerce </a:t>
          </a:r>
          <a:r>
            <a:rPr lang="en-IN" b="1">
              <a:latin typeface="Posterama"/>
            </a:rPr>
            <a:t>Trends- Post Pandemic shifts</a:t>
          </a:r>
          <a:endParaRPr lang="en-US"/>
        </a:p>
      </dgm:t>
    </dgm:pt>
    <dgm:pt modelId="{76E0A559-E83B-457B-A55E-74AA16F453FB}" type="parTrans" cxnId="{35719115-379C-4943-A46B-5578EB844EA0}">
      <dgm:prSet/>
      <dgm:spPr/>
      <dgm:t>
        <a:bodyPr/>
        <a:lstStyle/>
        <a:p>
          <a:endParaRPr lang="en-US"/>
        </a:p>
      </dgm:t>
    </dgm:pt>
    <dgm:pt modelId="{9F52C978-37EA-4E7A-A42B-F0E3B4D28C78}" type="sibTrans" cxnId="{35719115-379C-4943-A46B-5578EB844EA0}">
      <dgm:prSet/>
      <dgm:spPr/>
      <dgm:t>
        <a:bodyPr/>
        <a:lstStyle/>
        <a:p>
          <a:endParaRPr lang="en-US"/>
        </a:p>
      </dgm:t>
    </dgm:pt>
    <dgm:pt modelId="{C0CA81B5-26A4-4543-8174-65BCCAE17F28}">
      <dgm:prSet/>
      <dgm:spPr/>
      <dgm:t>
        <a:bodyPr/>
        <a:lstStyle/>
        <a:p>
          <a:r>
            <a:rPr lang="en-IN" b="1"/>
            <a:t>Competitive Landscape</a:t>
          </a:r>
          <a:endParaRPr lang="en-US"/>
        </a:p>
      </dgm:t>
    </dgm:pt>
    <dgm:pt modelId="{2CA60522-B46F-4D31-857A-6AB8FFB8017C}" type="parTrans" cxnId="{942D8C05-F4EF-4FD3-A5E2-F9C33A4E9BA7}">
      <dgm:prSet/>
      <dgm:spPr/>
      <dgm:t>
        <a:bodyPr/>
        <a:lstStyle/>
        <a:p>
          <a:endParaRPr lang="en-US"/>
        </a:p>
      </dgm:t>
    </dgm:pt>
    <dgm:pt modelId="{E2383886-A2A3-4710-8D31-F491C0A796C6}" type="sibTrans" cxnId="{942D8C05-F4EF-4FD3-A5E2-F9C33A4E9BA7}">
      <dgm:prSet/>
      <dgm:spPr/>
      <dgm:t>
        <a:bodyPr/>
        <a:lstStyle/>
        <a:p>
          <a:endParaRPr lang="en-US"/>
        </a:p>
      </dgm:t>
    </dgm:pt>
    <dgm:pt modelId="{B3AFF355-D0A7-4978-863C-4354AF6652B3}">
      <dgm:prSet/>
      <dgm:spPr/>
      <dgm:t>
        <a:bodyPr/>
        <a:lstStyle/>
        <a:p>
          <a:r>
            <a:rPr lang="en-IN" b="1"/>
            <a:t>Consumer Preferences</a:t>
          </a:r>
          <a:endParaRPr lang="en-US"/>
        </a:p>
      </dgm:t>
    </dgm:pt>
    <dgm:pt modelId="{FCE5C64D-02FC-4E3A-829F-E66839AF7A12}" type="parTrans" cxnId="{CCF213A9-F5A2-41C4-9882-3E6D05C04CD8}">
      <dgm:prSet/>
      <dgm:spPr/>
      <dgm:t>
        <a:bodyPr/>
        <a:lstStyle/>
        <a:p>
          <a:endParaRPr lang="en-US"/>
        </a:p>
      </dgm:t>
    </dgm:pt>
    <dgm:pt modelId="{782B58D8-3829-406C-8263-2DDF52264A2A}" type="sibTrans" cxnId="{CCF213A9-F5A2-41C4-9882-3E6D05C04CD8}">
      <dgm:prSet/>
      <dgm:spPr/>
      <dgm:t>
        <a:bodyPr/>
        <a:lstStyle/>
        <a:p>
          <a:endParaRPr lang="en-US"/>
        </a:p>
      </dgm:t>
    </dgm:pt>
    <dgm:pt modelId="{9BFA3666-78AA-45CA-836E-D43704609921}">
      <dgm:prSet/>
      <dgm:spPr/>
      <dgm:t>
        <a:bodyPr/>
        <a:lstStyle/>
        <a:p>
          <a:r>
            <a:rPr lang="en-IN" b="1"/>
            <a:t>Technological Integration</a:t>
          </a:r>
          <a:endParaRPr lang="en-US"/>
        </a:p>
      </dgm:t>
    </dgm:pt>
    <dgm:pt modelId="{50728D43-BB23-4ACE-860C-3AC4DFAE5AC9}" type="parTrans" cxnId="{B619A5CE-8454-460F-8AC3-F4E1E378EF85}">
      <dgm:prSet/>
      <dgm:spPr/>
      <dgm:t>
        <a:bodyPr/>
        <a:lstStyle/>
        <a:p>
          <a:endParaRPr lang="en-US"/>
        </a:p>
      </dgm:t>
    </dgm:pt>
    <dgm:pt modelId="{EADF51CB-9639-4F5F-9530-680FA9F7A596}" type="sibTrans" cxnId="{B619A5CE-8454-460F-8AC3-F4E1E378EF85}">
      <dgm:prSet/>
      <dgm:spPr/>
      <dgm:t>
        <a:bodyPr/>
        <a:lstStyle/>
        <a:p>
          <a:endParaRPr lang="en-US"/>
        </a:p>
      </dgm:t>
    </dgm:pt>
    <dgm:pt modelId="{F790F457-113F-45F5-9978-363BF429C5B1}" type="pres">
      <dgm:prSet presAssocID="{472D2573-329B-4766-90D0-59DD4CD6EF62}" presName="hierChild1" presStyleCnt="0">
        <dgm:presLayoutVars>
          <dgm:chPref val="1"/>
          <dgm:dir/>
          <dgm:animOne val="branch"/>
          <dgm:animLvl val="lvl"/>
          <dgm:resizeHandles/>
        </dgm:presLayoutVars>
      </dgm:prSet>
      <dgm:spPr/>
    </dgm:pt>
    <dgm:pt modelId="{DC951EE4-4432-451D-8237-5ADC75C3B622}" type="pres">
      <dgm:prSet presAssocID="{A6119254-2BF3-4F9E-9402-628CAE247F8C}" presName="hierRoot1" presStyleCnt="0"/>
      <dgm:spPr/>
    </dgm:pt>
    <dgm:pt modelId="{B0E84717-B922-4969-802F-2BA4DAB57233}" type="pres">
      <dgm:prSet presAssocID="{A6119254-2BF3-4F9E-9402-628CAE247F8C}" presName="composite" presStyleCnt="0"/>
      <dgm:spPr/>
    </dgm:pt>
    <dgm:pt modelId="{3445C86D-3F51-4C0D-9BD0-B75B6EDA4220}" type="pres">
      <dgm:prSet presAssocID="{A6119254-2BF3-4F9E-9402-628CAE247F8C}" presName="background" presStyleLbl="node0" presStyleIdx="0" presStyleCnt="4"/>
      <dgm:spPr/>
    </dgm:pt>
    <dgm:pt modelId="{F0489A78-C0B0-4CC5-B673-5536BFD28538}" type="pres">
      <dgm:prSet presAssocID="{A6119254-2BF3-4F9E-9402-628CAE247F8C}" presName="text" presStyleLbl="fgAcc0" presStyleIdx="0" presStyleCnt="4">
        <dgm:presLayoutVars>
          <dgm:chPref val="3"/>
        </dgm:presLayoutVars>
      </dgm:prSet>
      <dgm:spPr/>
    </dgm:pt>
    <dgm:pt modelId="{62B96031-48BF-46F1-9270-A8DE2C1B9593}" type="pres">
      <dgm:prSet presAssocID="{A6119254-2BF3-4F9E-9402-628CAE247F8C}" presName="hierChild2" presStyleCnt="0"/>
      <dgm:spPr/>
    </dgm:pt>
    <dgm:pt modelId="{6C0B524C-0CFC-4E18-A744-F8A67B7028EE}" type="pres">
      <dgm:prSet presAssocID="{C0CA81B5-26A4-4543-8174-65BCCAE17F28}" presName="hierRoot1" presStyleCnt="0"/>
      <dgm:spPr/>
    </dgm:pt>
    <dgm:pt modelId="{063A0E9F-C2FD-454A-B60D-CFE32F3281EE}" type="pres">
      <dgm:prSet presAssocID="{C0CA81B5-26A4-4543-8174-65BCCAE17F28}" presName="composite" presStyleCnt="0"/>
      <dgm:spPr/>
    </dgm:pt>
    <dgm:pt modelId="{290C438E-9EB7-4CD1-8086-42EAC8F32D96}" type="pres">
      <dgm:prSet presAssocID="{C0CA81B5-26A4-4543-8174-65BCCAE17F28}" presName="background" presStyleLbl="node0" presStyleIdx="1" presStyleCnt="4"/>
      <dgm:spPr/>
    </dgm:pt>
    <dgm:pt modelId="{ECD5B44B-CE72-417B-9C12-600502B64DBC}" type="pres">
      <dgm:prSet presAssocID="{C0CA81B5-26A4-4543-8174-65BCCAE17F28}" presName="text" presStyleLbl="fgAcc0" presStyleIdx="1" presStyleCnt="4">
        <dgm:presLayoutVars>
          <dgm:chPref val="3"/>
        </dgm:presLayoutVars>
      </dgm:prSet>
      <dgm:spPr/>
    </dgm:pt>
    <dgm:pt modelId="{C5AF5EF8-D407-493A-BFFA-31F036DABE0E}" type="pres">
      <dgm:prSet presAssocID="{C0CA81B5-26A4-4543-8174-65BCCAE17F28}" presName="hierChild2" presStyleCnt="0"/>
      <dgm:spPr/>
    </dgm:pt>
    <dgm:pt modelId="{28701E4D-14A9-4023-A13F-3A17B92A3E7B}" type="pres">
      <dgm:prSet presAssocID="{B3AFF355-D0A7-4978-863C-4354AF6652B3}" presName="hierRoot1" presStyleCnt="0"/>
      <dgm:spPr/>
    </dgm:pt>
    <dgm:pt modelId="{9956F28C-F5D9-4D10-93F7-A91628566E43}" type="pres">
      <dgm:prSet presAssocID="{B3AFF355-D0A7-4978-863C-4354AF6652B3}" presName="composite" presStyleCnt="0"/>
      <dgm:spPr/>
    </dgm:pt>
    <dgm:pt modelId="{299991BB-1A9B-41D6-9491-1487DB7906D0}" type="pres">
      <dgm:prSet presAssocID="{B3AFF355-D0A7-4978-863C-4354AF6652B3}" presName="background" presStyleLbl="node0" presStyleIdx="2" presStyleCnt="4"/>
      <dgm:spPr/>
    </dgm:pt>
    <dgm:pt modelId="{6FCEC703-53FC-4FC0-8382-D2AF7E41FFD6}" type="pres">
      <dgm:prSet presAssocID="{B3AFF355-D0A7-4978-863C-4354AF6652B3}" presName="text" presStyleLbl="fgAcc0" presStyleIdx="2" presStyleCnt="4">
        <dgm:presLayoutVars>
          <dgm:chPref val="3"/>
        </dgm:presLayoutVars>
      </dgm:prSet>
      <dgm:spPr/>
    </dgm:pt>
    <dgm:pt modelId="{83F65F78-5C7E-4E31-B070-D406DE5B22F9}" type="pres">
      <dgm:prSet presAssocID="{B3AFF355-D0A7-4978-863C-4354AF6652B3}" presName="hierChild2" presStyleCnt="0"/>
      <dgm:spPr/>
    </dgm:pt>
    <dgm:pt modelId="{7C64F146-4E8C-488A-97E1-3923047C2124}" type="pres">
      <dgm:prSet presAssocID="{9BFA3666-78AA-45CA-836E-D43704609921}" presName="hierRoot1" presStyleCnt="0"/>
      <dgm:spPr/>
    </dgm:pt>
    <dgm:pt modelId="{E4E17F41-C7ED-47DC-AFA6-52A8A9191992}" type="pres">
      <dgm:prSet presAssocID="{9BFA3666-78AA-45CA-836E-D43704609921}" presName="composite" presStyleCnt="0"/>
      <dgm:spPr/>
    </dgm:pt>
    <dgm:pt modelId="{530E1A28-7426-4F69-A99B-4F5EE41ED646}" type="pres">
      <dgm:prSet presAssocID="{9BFA3666-78AA-45CA-836E-D43704609921}" presName="background" presStyleLbl="node0" presStyleIdx="3" presStyleCnt="4"/>
      <dgm:spPr/>
    </dgm:pt>
    <dgm:pt modelId="{214944B9-2ED6-4177-9271-8A43A4FB7460}" type="pres">
      <dgm:prSet presAssocID="{9BFA3666-78AA-45CA-836E-D43704609921}" presName="text" presStyleLbl="fgAcc0" presStyleIdx="3" presStyleCnt="4">
        <dgm:presLayoutVars>
          <dgm:chPref val="3"/>
        </dgm:presLayoutVars>
      </dgm:prSet>
      <dgm:spPr/>
    </dgm:pt>
    <dgm:pt modelId="{44D118A0-A36D-4DB2-BD00-1CAE044AE283}" type="pres">
      <dgm:prSet presAssocID="{9BFA3666-78AA-45CA-836E-D43704609921}" presName="hierChild2" presStyleCnt="0"/>
      <dgm:spPr/>
    </dgm:pt>
  </dgm:ptLst>
  <dgm:cxnLst>
    <dgm:cxn modelId="{942D8C05-F4EF-4FD3-A5E2-F9C33A4E9BA7}" srcId="{472D2573-329B-4766-90D0-59DD4CD6EF62}" destId="{C0CA81B5-26A4-4543-8174-65BCCAE17F28}" srcOrd="1" destOrd="0" parTransId="{2CA60522-B46F-4D31-857A-6AB8FFB8017C}" sibTransId="{E2383886-A2A3-4710-8D31-F491C0A796C6}"/>
    <dgm:cxn modelId="{35719115-379C-4943-A46B-5578EB844EA0}" srcId="{472D2573-329B-4766-90D0-59DD4CD6EF62}" destId="{A6119254-2BF3-4F9E-9402-628CAE247F8C}" srcOrd="0" destOrd="0" parTransId="{76E0A559-E83B-457B-A55E-74AA16F453FB}" sibTransId="{9F52C978-37EA-4E7A-A42B-F0E3B4D28C78}"/>
    <dgm:cxn modelId="{8542FB3B-E939-453E-9058-1A592DCADCDF}" type="presOf" srcId="{B3AFF355-D0A7-4978-863C-4354AF6652B3}" destId="{6FCEC703-53FC-4FC0-8382-D2AF7E41FFD6}" srcOrd="0" destOrd="0" presId="urn:microsoft.com/office/officeart/2005/8/layout/hierarchy1"/>
    <dgm:cxn modelId="{A5ECB83E-4875-49E0-8DC8-D892C310EA82}" type="presOf" srcId="{9BFA3666-78AA-45CA-836E-D43704609921}" destId="{214944B9-2ED6-4177-9271-8A43A4FB7460}" srcOrd="0" destOrd="0" presId="urn:microsoft.com/office/officeart/2005/8/layout/hierarchy1"/>
    <dgm:cxn modelId="{CCF213A9-F5A2-41C4-9882-3E6D05C04CD8}" srcId="{472D2573-329B-4766-90D0-59DD4CD6EF62}" destId="{B3AFF355-D0A7-4978-863C-4354AF6652B3}" srcOrd="2" destOrd="0" parTransId="{FCE5C64D-02FC-4E3A-829F-E66839AF7A12}" sibTransId="{782B58D8-3829-406C-8263-2DDF52264A2A}"/>
    <dgm:cxn modelId="{277E67C7-8DC4-4917-856F-6C540FD07AAF}" type="presOf" srcId="{472D2573-329B-4766-90D0-59DD4CD6EF62}" destId="{F790F457-113F-45F5-9978-363BF429C5B1}" srcOrd="0" destOrd="0" presId="urn:microsoft.com/office/officeart/2005/8/layout/hierarchy1"/>
    <dgm:cxn modelId="{B619A5CE-8454-460F-8AC3-F4E1E378EF85}" srcId="{472D2573-329B-4766-90D0-59DD4CD6EF62}" destId="{9BFA3666-78AA-45CA-836E-D43704609921}" srcOrd="3" destOrd="0" parTransId="{50728D43-BB23-4ACE-860C-3AC4DFAE5AC9}" sibTransId="{EADF51CB-9639-4F5F-9530-680FA9F7A596}"/>
    <dgm:cxn modelId="{5A17BBE2-1BA5-4C7D-AC97-E949A5C47F43}" type="presOf" srcId="{A6119254-2BF3-4F9E-9402-628CAE247F8C}" destId="{F0489A78-C0B0-4CC5-B673-5536BFD28538}" srcOrd="0" destOrd="0" presId="urn:microsoft.com/office/officeart/2005/8/layout/hierarchy1"/>
    <dgm:cxn modelId="{30CC81E6-D9E3-40A3-A7C7-7CA6369A9F2D}" type="presOf" srcId="{C0CA81B5-26A4-4543-8174-65BCCAE17F28}" destId="{ECD5B44B-CE72-417B-9C12-600502B64DBC}" srcOrd="0" destOrd="0" presId="urn:microsoft.com/office/officeart/2005/8/layout/hierarchy1"/>
    <dgm:cxn modelId="{044F24F6-118D-4D36-B11E-11931AF05431}" type="presParOf" srcId="{F790F457-113F-45F5-9978-363BF429C5B1}" destId="{DC951EE4-4432-451D-8237-5ADC75C3B622}" srcOrd="0" destOrd="0" presId="urn:microsoft.com/office/officeart/2005/8/layout/hierarchy1"/>
    <dgm:cxn modelId="{3459E227-8F73-4A6B-96C2-6AC66CA160D3}" type="presParOf" srcId="{DC951EE4-4432-451D-8237-5ADC75C3B622}" destId="{B0E84717-B922-4969-802F-2BA4DAB57233}" srcOrd="0" destOrd="0" presId="urn:microsoft.com/office/officeart/2005/8/layout/hierarchy1"/>
    <dgm:cxn modelId="{51CD165B-CAB3-4B54-BEB9-5B00851C560F}" type="presParOf" srcId="{B0E84717-B922-4969-802F-2BA4DAB57233}" destId="{3445C86D-3F51-4C0D-9BD0-B75B6EDA4220}" srcOrd="0" destOrd="0" presId="urn:microsoft.com/office/officeart/2005/8/layout/hierarchy1"/>
    <dgm:cxn modelId="{DA058FC0-3E19-4CBE-ADE6-C7233766468B}" type="presParOf" srcId="{B0E84717-B922-4969-802F-2BA4DAB57233}" destId="{F0489A78-C0B0-4CC5-B673-5536BFD28538}" srcOrd="1" destOrd="0" presId="urn:microsoft.com/office/officeart/2005/8/layout/hierarchy1"/>
    <dgm:cxn modelId="{C6098A72-F147-488D-B9C0-F0D0768DB440}" type="presParOf" srcId="{DC951EE4-4432-451D-8237-5ADC75C3B622}" destId="{62B96031-48BF-46F1-9270-A8DE2C1B9593}" srcOrd="1" destOrd="0" presId="urn:microsoft.com/office/officeart/2005/8/layout/hierarchy1"/>
    <dgm:cxn modelId="{543E0845-F8E2-4649-B4A1-9F7478C9E887}" type="presParOf" srcId="{F790F457-113F-45F5-9978-363BF429C5B1}" destId="{6C0B524C-0CFC-4E18-A744-F8A67B7028EE}" srcOrd="1" destOrd="0" presId="urn:microsoft.com/office/officeart/2005/8/layout/hierarchy1"/>
    <dgm:cxn modelId="{B73152EC-4824-4B51-8DC1-67F95CECCDDB}" type="presParOf" srcId="{6C0B524C-0CFC-4E18-A744-F8A67B7028EE}" destId="{063A0E9F-C2FD-454A-B60D-CFE32F3281EE}" srcOrd="0" destOrd="0" presId="urn:microsoft.com/office/officeart/2005/8/layout/hierarchy1"/>
    <dgm:cxn modelId="{9F48BFA5-65A6-46B9-9FB8-DD76B37C7CE5}" type="presParOf" srcId="{063A0E9F-C2FD-454A-B60D-CFE32F3281EE}" destId="{290C438E-9EB7-4CD1-8086-42EAC8F32D96}" srcOrd="0" destOrd="0" presId="urn:microsoft.com/office/officeart/2005/8/layout/hierarchy1"/>
    <dgm:cxn modelId="{2D58B15F-204B-4D0A-8B29-14EABFBC4ECE}" type="presParOf" srcId="{063A0E9F-C2FD-454A-B60D-CFE32F3281EE}" destId="{ECD5B44B-CE72-417B-9C12-600502B64DBC}" srcOrd="1" destOrd="0" presId="urn:microsoft.com/office/officeart/2005/8/layout/hierarchy1"/>
    <dgm:cxn modelId="{D21B34EB-8C32-46E4-B708-41E2407EAE16}" type="presParOf" srcId="{6C0B524C-0CFC-4E18-A744-F8A67B7028EE}" destId="{C5AF5EF8-D407-493A-BFFA-31F036DABE0E}" srcOrd="1" destOrd="0" presId="urn:microsoft.com/office/officeart/2005/8/layout/hierarchy1"/>
    <dgm:cxn modelId="{01260A32-6548-4EE5-909C-87EBF62FC1B3}" type="presParOf" srcId="{F790F457-113F-45F5-9978-363BF429C5B1}" destId="{28701E4D-14A9-4023-A13F-3A17B92A3E7B}" srcOrd="2" destOrd="0" presId="urn:microsoft.com/office/officeart/2005/8/layout/hierarchy1"/>
    <dgm:cxn modelId="{BBAE4559-354B-4366-B48C-4D77C041E4D3}" type="presParOf" srcId="{28701E4D-14A9-4023-A13F-3A17B92A3E7B}" destId="{9956F28C-F5D9-4D10-93F7-A91628566E43}" srcOrd="0" destOrd="0" presId="urn:microsoft.com/office/officeart/2005/8/layout/hierarchy1"/>
    <dgm:cxn modelId="{4029F19A-E320-45D9-8FEF-FE6ED446E5F7}" type="presParOf" srcId="{9956F28C-F5D9-4D10-93F7-A91628566E43}" destId="{299991BB-1A9B-41D6-9491-1487DB7906D0}" srcOrd="0" destOrd="0" presId="urn:microsoft.com/office/officeart/2005/8/layout/hierarchy1"/>
    <dgm:cxn modelId="{600B4309-8C7C-4F42-9A39-57B0CFD9F9FF}" type="presParOf" srcId="{9956F28C-F5D9-4D10-93F7-A91628566E43}" destId="{6FCEC703-53FC-4FC0-8382-D2AF7E41FFD6}" srcOrd="1" destOrd="0" presId="urn:microsoft.com/office/officeart/2005/8/layout/hierarchy1"/>
    <dgm:cxn modelId="{19BDB6D1-471D-43A6-A7ED-87D0B2D756FB}" type="presParOf" srcId="{28701E4D-14A9-4023-A13F-3A17B92A3E7B}" destId="{83F65F78-5C7E-4E31-B070-D406DE5B22F9}" srcOrd="1" destOrd="0" presId="urn:microsoft.com/office/officeart/2005/8/layout/hierarchy1"/>
    <dgm:cxn modelId="{30941BDD-AD25-4D41-AE38-A6E0548D1F37}" type="presParOf" srcId="{F790F457-113F-45F5-9978-363BF429C5B1}" destId="{7C64F146-4E8C-488A-97E1-3923047C2124}" srcOrd="3" destOrd="0" presId="urn:microsoft.com/office/officeart/2005/8/layout/hierarchy1"/>
    <dgm:cxn modelId="{D5D75AD1-A644-44B7-B541-4EEB216205B9}" type="presParOf" srcId="{7C64F146-4E8C-488A-97E1-3923047C2124}" destId="{E4E17F41-C7ED-47DC-AFA6-52A8A9191992}" srcOrd="0" destOrd="0" presId="urn:microsoft.com/office/officeart/2005/8/layout/hierarchy1"/>
    <dgm:cxn modelId="{E23A8CEB-5241-4923-B930-82B55A9F76B7}" type="presParOf" srcId="{E4E17F41-C7ED-47DC-AFA6-52A8A9191992}" destId="{530E1A28-7426-4F69-A99B-4F5EE41ED646}" srcOrd="0" destOrd="0" presId="urn:microsoft.com/office/officeart/2005/8/layout/hierarchy1"/>
    <dgm:cxn modelId="{D8682730-CC08-4603-865D-D0ED212F10F4}" type="presParOf" srcId="{E4E17F41-C7ED-47DC-AFA6-52A8A9191992}" destId="{214944B9-2ED6-4177-9271-8A43A4FB7460}" srcOrd="1" destOrd="0" presId="urn:microsoft.com/office/officeart/2005/8/layout/hierarchy1"/>
    <dgm:cxn modelId="{852719B5-A67B-4597-81E8-EA944286669D}" type="presParOf" srcId="{7C64F146-4E8C-488A-97E1-3923047C2124}" destId="{44D118A0-A36D-4DB2-BD00-1CAE044AE28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A8C7FB-18FF-487E-B060-97370FC0D418}" type="doc">
      <dgm:prSet loTypeId="urn:microsoft.com/office/officeart/2018/2/layout/IconVerticalSolidList" loCatId="icon" qsTypeId="urn:microsoft.com/office/officeart/2005/8/quickstyle/3d3" qsCatId="3D" csTypeId="urn:microsoft.com/office/officeart/2018/5/colors/Iconchunking_neutralbg_colorful1" csCatId="colorful" phldr="1"/>
      <dgm:spPr/>
      <dgm:t>
        <a:bodyPr/>
        <a:lstStyle/>
        <a:p>
          <a:endParaRPr lang="en-US"/>
        </a:p>
      </dgm:t>
    </dgm:pt>
    <dgm:pt modelId="{DC241745-8B1F-4CC8-A764-F6550999F80B}">
      <dgm:prSet/>
      <dgm:spPr/>
      <dgm:t>
        <a:bodyPr/>
        <a:lstStyle/>
        <a:p>
          <a:pPr>
            <a:lnSpc>
              <a:spcPct val="100000"/>
            </a:lnSpc>
          </a:pPr>
          <a:r>
            <a:rPr lang="en-IN" b="1"/>
            <a:t>Economic </a:t>
          </a:r>
          <a:r>
            <a:rPr lang="en-IN" b="1">
              <a:latin typeface="Posterama"/>
            </a:rPr>
            <a:t>Indicators</a:t>
          </a:r>
          <a:endParaRPr lang="en-US"/>
        </a:p>
      </dgm:t>
    </dgm:pt>
    <dgm:pt modelId="{FECEA1F2-EB4F-4D1D-8527-81EC8303CD82}" type="parTrans" cxnId="{3F626394-53F3-4EE0-9459-6F7E2AC9213C}">
      <dgm:prSet/>
      <dgm:spPr/>
      <dgm:t>
        <a:bodyPr/>
        <a:lstStyle/>
        <a:p>
          <a:endParaRPr lang="en-US"/>
        </a:p>
      </dgm:t>
    </dgm:pt>
    <dgm:pt modelId="{26503CAE-752F-4C50-8185-86BD30C567F5}" type="sibTrans" cxnId="{3F626394-53F3-4EE0-9459-6F7E2AC9213C}">
      <dgm:prSet/>
      <dgm:spPr/>
      <dgm:t>
        <a:bodyPr/>
        <a:lstStyle/>
        <a:p>
          <a:pPr>
            <a:lnSpc>
              <a:spcPct val="100000"/>
            </a:lnSpc>
          </a:pPr>
          <a:endParaRPr lang="en-US"/>
        </a:p>
      </dgm:t>
    </dgm:pt>
    <dgm:pt modelId="{2BEB0725-6127-4C91-83D9-EE03543074CF}">
      <dgm:prSet/>
      <dgm:spPr/>
      <dgm:t>
        <a:bodyPr/>
        <a:lstStyle/>
        <a:p>
          <a:pPr>
            <a:lnSpc>
              <a:spcPct val="100000"/>
            </a:lnSpc>
          </a:pPr>
          <a:r>
            <a:rPr lang="en-IN" b="1">
              <a:latin typeface="Posterama"/>
            </a:rPr>
            <a:t>Rate of Inflation</a:t>
          </a:r>
          <a:endParaRPr lang="en-US"/>
        </a:p>
      </dgm:t>
    </dgm:pt>
    <dgm:pt modelId="{DA5BF07A-9198-4CE2-BB51-53A1722192A5}" type="parTrans" cxnId="{C92DFF16-46F9-46F9-A23F-CC1FC3E4394F}">
      <dgm:prSet/>
      <dgm:spPr/>
      <dgm:t>
        <a:bodyPr/>
        <a:lstStyle/>
        <a:p>
          <a:endParaRPr lang="en-US"/>
        </a:p>
      </dgm:t>
    </dgm:pt>
    <dgm:pt modelId="{DA2A2A51-9378-4667-93C1-01F2172A853E}" type="sibTrans" cxnId="{C92DFF16-46F9-46F9-A23F-CC1FC3E4394F}">
      <dgm:prSet/>
      <dgm:spPr/>
      <dgm:t>
        <a:bodyPr/>
        <a:lstStyle/>
        <a:p>
          <a:pPr>
            <a:lnSpc>
              <a:spcPct val="100000"/>
            </a:lnSpc>
          </a:pPr>
          <a:endParaRPr lang="en-US"/>
        </a:p>
      </dgm:t>
    </dgm:pt>
    <dgm:pt modelId="{FEB4A716-9D25-4A69-8D09-2653B07E6FEB}">
      <dgm:prSet/>
      <dgm:spPr/>
      <dgm:t>
        <a:bodyPr/>
        <a:lstStyle/>
        <a:p>
          <a:pPr>
            <a:lnSpc>
              <a:spcPct val="100000"/>
            </a:lnSpc>
          </a:pPr>
          <a:r>
            <a:rPr lang="en-IN" b="1">
              <a:latin typeface="Posterama"/>
            </a:rPr>
            <a:t>Risk Free Rate</a:t>
          </a:r>
          <a:endParaRPr lang="en-US" b="1"/>
        </a:p>
      </dgm:t>
    </dgm:pt>
    <dgm:pt modelId="{CE32EC23-50AD-4F5F-984A-9654492148A4}" type="parTrans" cxnId="{D4C06652-3D8B-4B50-9818-3C49721D197D}">
      <dgm:prSet/>
      <dgm:spPr/>
      <dgm:t>
        <a:bodyPr/>
        <a:lstStyle/>
        <a:p>
          <a:endParaRPr lang="en-US"/>
        </a:p>
      </dgm:t>
    </dgm:pt>
    <dgm:pt modelId="{E5264548-A6D0-48B1-98C4-EF87206C69CF}" type="sibTrans" cxnId="{D4C06652-3D8B-4B50-9818-3C49721D197D}">
      <dgm:prSet/>
      <dgm:spPr/>
      <dgm:t>
        <a:bodyPr/>
        <a:lstStyle/>
        <a:p>
          <a:pPr>
            <a:lnSpc>
              <a:spcPct val="100000"/>
            </a:lnSpc>
          </a:pPr>
          <a:endParaRPr lang="en-US"/>
        </a:p>
      </dgm:t>
    </dgm:pt>
    <dgm:pt modelId="{3038AF99-D746-432F-893E-27E55AA02CD9}" type="pres">
      <dgm:prSet presAssocID="{D2A8C7FB-18FF-487E-B060-97370FC0D418}" presName="root" presStyleCnt="0">
        <dgm:presLayoutVars>
          <dgm:dir/>
          <dgm:resizeHandles val="exact"/>
        </dgm:presLayoutVars>
      </dgm:prSet>
      <dgm:spPr/>
    </dgm:pt>
    <dgm:pt modelId="{738C7A6C-3D49-4F31-BF97-001A73F31083}" type="pres">
      <dgm:prSet presAssocID="{DC241745-8B1F-4CC8-A764-F6550999F80B}" presName="compNode" presStyleCnt="0"/>
      <dgm:spPr/>
    </dgm:pt>
    <dgm:pt modelId="{D2E539C0-8A6C-4917-9591-09C17DD9FB67}" type="pres">
      <dgm:prSet presAssocID="{DC241745-8B1F-4CC8-A764-F6550999F80B}" presName="bgRect" presStyleLbl="bgShp" presStyleIdx="0" presStyleCnt="3"/>
      <dgm:spPr/>
    </dgm:pt>
    <dgm:pt modelId="{68F510C0-7AB4-46E5-8CC1-3A4D08D9ACFF}" type="pres">
      <dgm:prSet presAssocID="{DC241745-8B1F-4CC8-A764-F6550999F80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66018208-63A3-4789-8197-2D1D05B23E88}" type="pres">
      <dgm:prSet presAssocID="{DC241745-8B1F-4CC8-A764-F6550999F80B}" presName="spaceRect" presStyleCnt="0"/>
      <dgm:spPr/>
    </dgm:pt>
    <dgm:pt modelId="{F1CB7D91-9904-4851-8915-32B1D934CCEA}" type="pres">
      <dgm:prSet presAssocID="{DC241745-8B1F-4CC8-A764-F6550999F80B}" presName="parTx" presStyleLbl="revTx" presStyleIdx="0" presStyleCnt="3">
        <dgm:presLayoutVars>
          <dgm:chMax val="0"/>
          <dgm:chPref val="0"/>
        </dgm:presLayoutVars>
      </dgm:prSet>
      <dgm:spPr/>
    </dgm:pt>
    <dgm:pt modelId="{DDD02A42-2CC3-4984-B488-8BF56A73F4BC}" type="pres">
      <dgm:prSet presAssocID="{26503CAE-752F-4C50-8185-86BD30C567F5}" presName="sibTrans" presStyleCnt="0"/>
      <dgm:spPr/>
    </dgm:pt>
    <dgm:pt modelId="{0E8DFDE9-147E-4E58-A705-3CD465FDD86A}" type="pres">
      <dgm:prSet presAssocID="{2BEB0725-6127-4C91-83D9-EE03543074CF}" presName="compNode" presStyleCnt="0"/>
      <dgm:spPr/>
    </dgm:pt>
    <dgm:pt modelId="{93096CB3-7870-4EA8-BE37-FE10058A3C7A}" type="pres">
      <dgm:prSet presAssocID="{2BEB0725-6127-4C91-83D9-EE03543074CF}" presName="bgRect" presStyleLbl="bgShp" presStyleIdx="1" presStyleCnt="3"/>
      <dgm:spPr/>
    </dgm:pt>
    <dgm:pt modelId="{8D140945-BE87-41E8-A565-6B3D46FF1BC1}" type="pres">
      <dgm:prSet presAssocID="{2BEB0725-6127-4C91-83D9-EE03543074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ins"/>
        </a:ext>
      </dgm:extLst>
    </dgm:pt>
    <dgm:pt modelId="{51D03DD6-EAFD-4D65-BC0F-A5FA94F55F9A}" type="pres">
      <dgm:prSet presAssocID="{2BEB0725-6127-4C91-83D9-EE03543074CF}" presName="spaceRect" presStyleCnt="0"/>
      <dgm:spPr/>
    </dgm:pt>
    <dgm:pt modelId="{D9713A77-0199-4816-ACD5-4206D7561E5D}" type="pres">
      <dgm:prSet presAssocID="{2BEB0725-6127-4C91-83D9-EE03543074CF}" presName="parTx" presStyleLbl="revTx" presStyleIdx="1" presStyleCnt="3">
        <dgm:presLayoutVars>
          <dgm:chMax val="0"/>
          <dgm:chPref val="0"/>
        </dgm:presLayoutVars>
      </dgm:prSet>
      <dgm:spPr/>
    </dgm:pt>
    <dgm:pt modelId="{4CED930A-BAD2-4374-9608-FAB8E1B774EA}" type="pres">
      <dgm:prSet presAssocID="{DA2A2A51-9378-4667-93C1-01F2172A853E}" presName="sibTrans" presStyleCnt="0"/>
      <dgm:spPr/>
    </dgm:pt>
    <dgm:pt modelId="{66B1B557-E427-4EF2-82BE-F0670D77FEE4}" type="pres">
      <dgm:prSet presAssocID="{FEB4A716-9D25-4A69-8D09-2653B07E6FEB}" presName="compNode" presStyleCnt="0"/>
      <dgm:spPr/>
    </dgm:pt>
    <dgm:pt modelId="{A3C8D3F5-0C87-4CAE-837A-05B77441698F}" type="pres">
      <dgm:prSet presAssocID="{FEB4A716-9D25-4A69-8D09-2653B07E6FEB}" presName="bgRect" presStyleLbl="bgShp" presStyleIdx="2" presStyleCnt="3"/>
      <dgm:spPr/>
    </dgm:pt>
    <dgm:pt modelId="{D2431A47-B673-43BE-9DBF-7B6AE656D68E}" type="pres">
      <dgm:prSet presAssocID="{FEB4A716-9D25-4A69-8D09-2653B07E6FE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vel"/>
        </a:ext>
      </dgm:extLst>
    </dgm:pt>
    <dgm:pt modelId="{42901DC0-5599-48B8-88BA-CB732C11A8AF}" type="pres">
      <dgm:prSet presAssocID="{FEB4A716-9D25-4A69-8D09-2653B07E6FEB}" presName="spaceRect" presStyleCnt="0"/>
      <dgm:spPr/>
    </dgm:pt>
    <dgm:pt modelId="{62D2AACA-F7DF-4D35-AECC-855E5DDDF958}" type="pres">
      <dgm:prSet presAssocID="{FEB4A716-9D25-4A69-8D09-2653B07E6FEB}" presName="parTx" presStyleLbl="revTx" presStyleIdx="2" presStyleCnt="3">
        <dgm:presLayoutVars>
          <dgm:chMax val="0"/>
          <dgm:chPref val="0"/>
        </dgm:presLayoutVars>
      </dgm:prSet>
      <dgm:spPr/>
    </dgm:pt>
  </dgm:ptLst>
  <dgm:cxnLst>
    <dgm:cxn modelId="{C92DFF16-46F9-46F9-A23F-CC1FC3E4394F}" srcId="{D2A8C7FB-18FF-487E-B060-97370FC0D418}" destId="{2BEB0725-6127-4C91-83D9-EE03543074CF}" srcOrd="1" destOrd="0" parTransId="{DA5BF07A-9198-4CE2-BB51-53A1722192A5}" sibTransId="{DA2A2A51-9378-4667-93C1-01F2172A853E}"/>
    <dgm:cxn modelId="{D4C06652-3D8B-4B50-9818-3C49721D197D}" srcId="{D2A8C7FB-18FF-487E-B060-97370FC0D418}" destId="{FEB4A716-9D25-4A69-8D09-2653B07E6FEB}" srcOrd="2" destOrd="0" parTransId="{CE32EC23-50AD-4F5F-984A-9654492148A4}" sibTransId="{E5264548-A6D0-48B1-98C4-EF87206C69CF}"/>
    <dgm:cxn modelId="{744EA458-D412-D24D-AEC1-EBF6B80DC4C4}" type="presOf" srcId="{D2A8C7FB-18FF-487E-B060-97370FC0D418}" destId="{3038AF99-D746-432F-893E-27E55AA02CD9}" srcOrd="0" destOrd="0" presId="urn:microsoft.com/office/officeart/2018/2/layout/IconVerticalSolidList"/>
    <dgm:cxn modelId="{8F998665-4DDA-054D-9DC1-967B362A5DDE}" type="presOf" srcId="{FEB4A716-9D25-4A69-8D09-2653B07E6FEB}" destId="{62D2AACA-F7DF-4D35-AECC-855E5DDDF958}" srcOrd="0" destOrd="0" presId="urn:microsoft.com/office/officeart/2018/2/layout/IconVerticalSolidList"/>
    <dgm:cxn modelId="{7B056179-C30E-9444-B9ED-856E118407A2}" type="presOf" srcId="{2BEB0725-6127-4C91-83D9-EE03543074CF}" destId="{D9713A77-0199-4816-ACD5-4206D7561E5D}" srcOrd="0" destOrd="0" presId="urn:microsoft.com/office/officeart/2018/2/layout/IconVerticalSolidList"/>
    <dgm:cxn modelId="{3F626394-53F3-4EE0-9459-6F7E2AC9213C}" srcId="{D2A8C7FB-18FF-487E-B060-97370FC0D418}" destId="{DC241745-8B1F-4CC8-A764-F6550999F80B}" srcOrd="0" destOrd="0" parTransId="{FECEA1F2-EB4F-4D1D-8527-81EC8303CD82}" sibTransId="{26503CAE-752F-4C50-8185-86BD30C567F5}"/>
    <dgm:cxn modelId="{F3E458E5-2869-EA4B-98DF-DC02FF8A4106}" type="presOf" srcId="{DC241745-8B1F-4CC8-A764-F6550999F80B}" destId="{F1CB7D91-9904-4851-8915-32B1D934CCEA}" srcOrd="0" destOrd="0" presId="urn:microsoft.com/office/officeart/2018/2/layout/IconVerticalSolidList"/>
    <dgm:cxn modelId="{8E32E9F2-355A-154E-9A67-8620C33015D9}" type="presParOf" srcId="{3038AF99-D746-432F-893E-27E55AA02CD9}" destId="{738C7A6C-3D49-4F31-BF97-001A73F31083}" srcOrd="0" destOrd="0" presId="urn:microsoft.com/office/officeart/2018/2/layout/IconVerticalSolidList"/>
    <dgm:cxn modelId="{01CFEFAE-A6C9-6549-86B4-3F12D4A28A47}" type="presParOf" srcId="{738C7A6C-3D49-4F31-BF97-001A73F31083}" destId="{D2E539C0-8A6C-4917-9591-09C17DD9FB67}" srcOrd="0" destOrd="0" presId="urn:microsoft.com/office/officeart/2018/2/layout/IconVerticalSolidList"/>
    <dgm:cxn modelId="{1766A3F6-41EB-0D41-A1EE-59D0DB1D6C75}" type="presParOf" srcId="{738C7A6C-3D49-4F31-BF97-001A73F31083}" destId="{68F510C0-7AB4-46E5-8CC1-3A4D08D9ACFF}" srcOrd="1" destOrd="0" presId="urn:microsoft.com/office/officeart/2018/2/layout/IconVerticalSolidList"/>
    <dgm:cxn modelId="{70D8A749-D201-564D-98C3-EA042D5024BA}" type="presParOf" srcId="{738C7A6C-3D49-4F31-BF97-001A73F31083}" destId="{66018208-63A3-4789-8197-2D1D05B23E88}" srcOrd="2" destOrd="0" presId="urn:microsoft.com/office/officeart/2018/2/layout/IconVerticalSolidList"/>
    <dgm:cxn modelId="{4EC82BB9-179B-F440-BC63-2ADA32BC26FD}" type="presParOf" srcId="{738C7A6C-3D49-4F31-BF97-001A73F31083}" destId="{F1CB7D91-9904-4851-8915-32B1D934CCEA}" srcOrd="3" destOrd="0" presId="urn:microsoft.com/office/officeart/2018/2/layout/IconVerticalSolidList"/>
    <dgm:cxn modelId="{0113E4A7-E9F1-E048-A8CB-CD249507251C}" type="presParOf" srcId="{3038AF99-D746-432F-893E-27E55AA02CD9}" destId="{DDD02A42-2CC3-4984-B488-8BF56A73F4BC}" srcOrd="1" destOrd="0" presId="urn:microsoft.com/office/officeart/2018/2/layout/IconVerticalSolidList"/>
    <dgm:cxn modelId="{D6101710-B535-5446-AF44-424FC952D41A}" type="presParOf" srcId="{3038AF99-D746-432F-893E-27E55AA02CD9}" destId="{0E8DFDE9-147E-4E58-A705-3CD465FDD86A}" srcOrd="2" destOrd="0" presId="urn:microsoft.com/office/officeart/2018/2/layout/IconVerticalSolidList"/>
    <dgm:cxn modelId="{AAB6D1AD-A601-F04C-97B4-9C85DC23C526}" type="presParOf" srcId="{0E8DFDE9-147E-4E58-A705-3CD465FDD86A}" destId="{93096CB3-7870-4EA8-BE37-FE10058A3C7A}" srcOrd="0" destOrd="0" presId="urn:microsoft.com/office/officeart/2018/2/layout/IconVerticalSolidList"/>
    <dgm:cxn modelId="{073B397E-154E-5644-9C17-1D0DF8B2F6F4}" type="presParOf" srcId="{0E8DFDE9-147E-4E58-A705-3CD465FDD86A}" destId="{8D140945-BE87-41E8-A565-6B3D46FF1BC1}" srcOrd="1" destOrd="0" presId="urn:microsoft.com/office/officeart/2018/2/layout/IconVerticalSolidList"/>
    <dgm:cxn modelId="{0F6465BF-BBDF-A848-BF43-9BDF33E842C9}" type="presParOf" srcId="{0E8DFDE9-147E-4E58-A705-3CD465FDD86A}" destId="{51D03DD6-EAFD-4D65-BC0F-A5FA94F55F9A}" srcOrd="2" destOrd="0" presId="urn:microsoft.com/office/officeart/2018/2/layout/IconVerticalSolidList"/>
    <dgm:cxn modelId="{F838BBA6-CB0B-D54E-8E30-4EAEBAF3EF73}" type="presParOf" srcId="{0E8DFDE9-147E-4E58-A705-3CD465FDD86A}" destId="{D9713A77-0199-4816-ACD5-4206D7561E5D}" srcOrd="3" destOrd="0" presId="urn:microsoft.com/office/officeart/2018/2/layout/IconVerticalSolidList"/>
    <dgm:cxn modelId="{F0345F11-D2EE-ED40-9273-9C7130D9E416}" type="presParOf" srcId="{3038AF99-D746-432F-893E-27E55AA02CD9}" destId="{4CED930A-BAD2-4374-9608-FAB8E1B774EA}" srcOrd="3" destOrd="0" presId="urn:microsoft.com/office/officeart/2018/2/layout/IconVerticalSolidList"/>
    <dgm:cxn modelId="{D545BB21-6076-964F-948E-EB3A39FCADC4}" type="presParOf" srcId="{3038AF99-D746-432F-893E-27E55AA02CD9}" destId="{66B1B557-E427-4EF2-82BE-F0670D77FEE4}" srcOrd="4" destOrd="0" presId="urn:microsoft.com/office/officeart/2018/2/layout/IconVerticalSolidList"/>
    <dgm:cxn modelId="{89ECE14C-DDA3-EC46-97AB-01E43C8D5E5F}" type="presParOf" srcId="{66B1B557-E427-4EF2-82BE-F0670D77FEE4}" destId="{A3C8D3F5-0C87-4CAE-837A-05B77441698F}" srcOrd="0" destOrd="0" presId="urn:microsoft.com/office/officeart/2018/2/layout/IconVerticalSolidList"/>
    <dgm:cxn modelId="{B29AE7E4-43D7-944E-B370-6F6B7C11D9A1}" type="presParOf" srcId="{66B1B557-E427-4EF2-82BE-F0670D77FEE4}" destId="{D2431A47-B673-43BE-9DBF-7B6AE656D68E}" srcOrd="1" destOrd="0" presId="urn:microsoft.com/office/officeart/2018/2/layout/IconVerticalSolidList"/>
    <dgm:cxn modelId="{A9180D44-611B-124E-9F08-5BE18D9C3EBE}" type="presParOf" srcId="{66B1B557-E427-4EF2-82BE-F0670D77FEE4}" destId="{42901DC0-5599-48B8-88BA-CB732C11A8AF}" srcOrd="2" destOrd="0" presId="urn:microsoft.com/office/officeart/2018/2/layout/IconVerticalSolidList"/>
    <dgm:cxn modelId="{AE321A0F-52B7-F447-A1BD-E08BB94BB7DD}" type="presParOf" srcId="{66B1B557-E427-4EF2-82BE-F0670D77FEE4}" destId="{62D2AACA-F7DF-4D35-AECC-855E5DDDF95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2A8C7FB-18FF-487E-B060-97370FC0D41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BEB0725-6127-4C91-83D9-EE03543074CF}">
      <dgm:prSet/>
      <dgm:spPr/>
      <dgm:t>
        <a:bodyPr/>
        <a:lstStyle/>
        <a:p>
          <a:pPr>
            <a:lnSpc>
              <a:spcPct val="100000"/>
            </a:lnSpc>
          </a:pPr>
          <a:r>
            <a:rPr lang="en-US" b="1">
              <a:latin typeface="Times New Roman"/>
              <a:cs typeface="Times New Roman"/>
            </a:rPr>
            <a:t>Ongoing Strategies</a:t>
          </a:r>
          <a:endParaRPr lang="en-US"/>
        </a:p>
      </dgm:t>
    </dgm:pt>
    <dgm:pt modelId="{DA5BF07A-9198-4CE2-BB51-53A1722192A5}" type="parTrans" cxnId="{C92DFF16-46F9-46F9-A23F-CC1FC3E4394F}">
      <dgm:prSet/>
      <dgm:spPr/>
      <dgm:t>
        <a:bodyPr/>
        <a:lstStyle/>
        <a:p>
          <a:endParaRPr lang="en-US"/>
        </a:p>
      </dgm:t>
    </dgm:pt>
    <dgm:pt modelId="{DA2A2A51-9378-4667-93C1-01F2172A853E}" type="sibTrans" cxnId="{C92DFF16-46F9-46F9-A23F-CC1FC3E4394F}">
      <dgm:prSet/>
      <dgm:spPr/>
      <dgm:t>
        <a:bodyPr/>
        <a:lstStyle/>
        <a:p>
          <a:endParaRPr lang="en-US"/>
        </a:p>
      </dgm:t>
    </dgm:pt>
    <dgm:pt modelId="{FEB4A716-9D25-4A69-8D09-2653B07E6FEB}">
      <dgm:prSet/>
      <dgm:spPr/>
      <dgm:t>
        <a:bodyPr/>
        <a:lstStyle/>
        <a:p>
          <a:pPr>
            <a:lnSpc>
              <a:spcPct val="100000"/>
            </a:lnSpc>
          </a:pPr>
          <a:r>
            <a:rPr lang="en-US" b="1">
              <a:latin typeface="Times New Roman"/>
              <a:cs typeface="Times New Roman"/>
            </a:rPr>
            <a:t>Financial Activities</a:t>
          </a:r>
          <a:endParaRPr lang="en-US" b="1"/>
        </a:p>
      </dgm:t>
    </dgm:pt>
    <dgm:pt modelId="{CE32EC23-50AD-4F5F-984A-9654492148A4}" type="parTrans" cxnId="{D4C06652-3D8B-4B50-9818-3C49721D197D}">
      <dgm:prSet/>
      <dgm:spPr/>
      <dgm:t>
        <a:bodyPr/>
        <a:lstStyle/>
        <a:p>
          <a:endParaRPr lang="en-US"/>
        </a:p>
      </dgm:t>
    </dgm:pt>
    <dgm:pt modelId="{E5264548-A6D0-48B1-98C4-EF87206C69CF}" type="sibTrans" cxnId="{D4C06652-3D8B-4B50-9818-3C49721D197D}">
      <dgm:prSet/>
      <dgm:spPr/>
      <dgm:t>
        <a:bodyPr/>
        <a:lstStyle/>
        <a:p>
          <a:endParaRPr lang="en-US"/>
        </a:p>
      </dgm:t>
    </dgm:pt>
    <dgm:pt modelId="{3F278616-C977-473C-965C-9E34BE15ECAB}" type="pres">
      <dgm:prSet presAssocID="{D2A8C7FB-18FF-487E-B060-97370FC0D418}" presName="root" presStyleCnt="0">
        <dgm:presLayoutVars>
          <dgm:dir/>
          <dgm:resizeHandles val="exact"/>
        </dgm:presLayoutVars>
      </dgm:prSet>
      <dgm:spPr/>
    </dgm:pt>
    <dgm:pt modelId="{69780347-ED14-4329-8525-72D128120C65}" type="pres">
      <dgm:prSet presAssocID="{2BEB0725-6127-4C91-83D9-EE03543074CF}" presName="compNode" presStyleCnt="0"/>
      <dgm:spPr/>
    </dgm:pt>
    <dgm:pt modelId="{637676E7-9B67-4C3C-8320-FE64EEB1D3B2}" type="pres">
      <dgm:prSet presAssocID="{2BEB0725-6127-4C91-83D9-EE03543074C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9BD5696-6A45-43B2-93F6-3E8C34E96DB3}" type="pres">
      <dgm:prSet presAssocID="{2BEB0725-6127-4C91-83D9-EE03543074CF}" presName="spaceRect" presStyleCnt="0"/>
      <dgm:spPr/>
    </dgm:pt>
    <dgm:pt modelId="{93409D73-0952-49BD-82B9-974BD2FC47C1}" type="pres">
      <dgm:prSet presAssocID="{2BEB0725-6127-4C91-83D9-EE03543074CF}" presName="textRect" presStyleLbl="revTx" presStyleIdx="0" presStyleCnt="2">
        <dgm:presLayoutVars>
          <dgm:chMax val="1"/>
          <dgm:chPref val="1"/>
        </dgm:presLayoutVars>
      </dgm:prSet>
      <dgm:spPr/>
    </dgm:pt>
    <dgm:pt modelId="{F0DA3187-B19A-4F16-859D-5E1440E14C12}" type="pres">
      <dgm:prSet presAssocID="{DA2A2A51-9378-4667-93C1-01F2172A853E}" presName="sibTrans" presStyleCnt="0"/>
      <dgm:spPr/>
    </dgm:pt>
    <dgm:pt modelId="{E74822A7-41D6-463B-B8F8-D7D47CFF657F}" type="pres">
      <dgm:prSet presAssocID="{FEB4A716-9D25-4A69-8D09-2653B07E6FEB}" presName="compNode" presStyleCnt="0"/>
      <dgm:spPr/>
    </dgm:pt>
    <dgm:pt modelId="{7C1CD81D-7FA1-4099-B12D-E91894C71607}" type="pres">
      <dgm:prSet presAssocID="{FEB4A716-9D25-4A69-8D09-2653B07E6FE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80E6F018-3310-4F2A-A8AB-C14FFE234955}" type="pres">
      <dgm:prSet presAssocID="{FEB4A716-9D25-4A69-8D09-2653B07E6FEB}" presName="spaceRect" presStyleCnt="0"/>
      <dgm:spPr/>
    </dgm:pt>
    <dgm:pt modelId="{E6077610-CE89-43D6-8C0F-063509304312}" type="pres">
      <dgm:prSet presAssocID="{FEB4A716-9D25-4A69-8D09-2653B07E6FEB}" presName="textRect" presStyleLbl="revTx" presStyleIdx="1" presStyleCnt="2">
        <dgm:presLayoutVars>
          <dgm:chMax val="1"/>
          <dgm:chPref val="1"/>
        </dgm:presLayoutVars>
      </dgm:prSet>
      <dgm:spPr/>
    </dgm:pt>
  </dgm:ptLst>
  <dgm:cxnLst>
    <dgm:cxn modelId="{C92DFF16-46F9-46F9-A23F-CC1FC3E4394F}" srcId="{D2A8C7FB-18FF-487E-B060-97370FC0D418}" destId="{2BEB0725-6127-4C91-83D9-EE03543074CF}" srcOrd="0" destOrd="0" parTransId="{DA5BF07A-9198-4CE2-BB51-53A1722192A5}" sibTransId="{DA2A2A51-9378-4667-93C1-01F2172A853E}"/>
    <dgm:cxn modelId="{D4C06652-3D8B-4B50-9818-3C49721D197D}" srcId="{D2A8C7FB-18FF-487E-B060-97370FC0D418}" destId="{FEB4A716-9D25-4A69-8D09-2653B07E6FEB}" srcOrd="1" destOrd="0" parTransId="{CE32EC23-50AD-4F5F-984A-9654492148A4}" sibTransId="{E5264548-A6D0-48B1-98C4-EF87206C69CF}"/>
    <dgm:cxn modelId="{18493A5E-D20A-47A8-8D8A-66AAEB4982AA}" type="presOf" srcId="{2BEB0725-6127-4C91-83D9-EE03543074CF}" destId="{93409D73-0952-49BD-82B9-974BD2FC47C1}" srcOrd="0" destOrd="0" presId="urn:microsoft.com/office/officeart/2018/2/layout/IconLabelList"/>
    <dgm:cxn modelId="{8DF8EDB0-B546-4A81-B0F8-95601148C929}" type="presOf" srcId="{D2A8C7FB-18FF-487E-B060-97370FC0D418}" destId="{3F278616-C977-473C-965C-9E34BE15ECAB}" srcOrd="0" destOrd="0" presId="urn:microsoft.com/office/officeart/2018/2/layout/IconLabelList"/>
    <dgm:cxn modelId="{64AD24DB-19C7-4704-BB7D-F015C8C66439}" type="presOf" srcId="{FEB4A716-9D25-4A69-8D09-2653B07E6FEB}" destId="{E6077610-CE89-43D6-8C0F-063509304312}" srcOrd="0" destOrd="0" presId="urn:microsoft.com/office/officeart/2018/2/layout/IconLabelList"/>
    <dgm:cxn modelId="{9A6B8F7E-F927-437A-9DFD-32F0B7516B3B}" type="presParOf" srcId="{3F278616-C977-473C-965C-9E34BE15ECAB}" destId="{69780347-ED14-4329-8525-72D128120C65}" srcOrd="0" destOrd="0" presId="urn:microsoft.com/office/officeart/2018/2/layout/IconLabelList"/>
    <dgm:cxn modelId="{7B8EC4F6-DC82-4C00-BA89-18946B065A18}" type="presParOf" srcId="{69780347-ED14-4329-8525-72D128120C65}" destId="{637676E7-9B67-4C3C-8320-FE64EEB1D3B2}" srcOrd="0" destOrd="0" presId="urn:microsoft.com/office/officeart/2018/2/layout/IconLabelList"/>
    <dgm:cxn modelId="{24C9E879-9DD1-48B0-9DE9-0A5FDF866BBE}" type="presParOf" srcId="{69780347-ED14-4329-8525-72D128120C65}" destId="{99BD5696-6A45-43B2-93F6-3E8C34E96DB3}" srcOrd="1" destOrd="0" presId="urn:microsoft.com/office/officeart/2018/2/layout/IconLabelList"/>
    <dgm:cxn modelId="{41F69692-D895-417E-88DE-75737C4D178E}" type="presParOf" srcId="{69780347-ED14-4329-8525-72D128120C65}" destId="{93409D73-0952-49BD-82B9-974BD2FC47C1}" srcOrd="2" destOrd="0" presId="urn:microsoft.com/office/officeart/2018/2/layout/IconLabelList"/>
    <dgm:cxn modelId="{776115E9-512E-4BA8-BADF-D1157CFD4D1D}" type="presParOf" srcId="{3F278616-C977-473C-965C-9E34BE15ECAB}" destId="{F0DA3187-B19A-4F16-859D-5E1440E14C12}" srcOrd="1" destOrd="0" presId="urn:microsoft.com/office/officeart/2018/2/layout/IconLabelList"/>
    <dgm:cxn modelId="{4E8B4B08-7FC5-4441-9B6E-6CDEB4B82EF9}" type="presParOf" srcId="{3F278616-C977-473C-965C-9E34BE15ECAB}" destId="{E74822A7-41D6-463B-B8F8-D7D47CFF657F}" srcOrd="2" destOrd="0" presId="urn:microsoft.com/office/officeart/2018/2/layout/IconLabelList"/>
    <dgm:cxn modelId="{5F3D1105-B3E0-46D7-8BF9-B9A6B40DD0F0}" type="presParOf" srcId="{E74822A7-41D6-463B-B8F8-D7D47CFF657F}" destId="{7C1CD81D-7FA1-4099-B12D-E91894C71607}" srcOrd="0" destOrd="0" presId="urn:microsoft.com/office/officeart/2018/2/layout/IconLabelList"/>
    <dgm:cxn modelId="{BD7E692E-6C00-4DFA-A8DE-BDD267334BA0}" type="presParOf" srcId="{E74822A7-41D6-463B-B8F8-D7D47CFF657F}" destId="{80E6F018-3310-4F2A-A8AB-C14FFE234955}" srcOrd="1" destOrd="0" presId="urn:microsoft.com/office/officeart/2018/2/layout/IconLabelList"/>
    <dgm:cxn modelId="{9354F9DB-81E5-41A2-A1DF-9A8946FD819D}" type="presParOf" srcId="{E74822A7-41D6-463B-B8F8-D7D47CFF657F}" destId="{E6077610-CE89-43D6-8C0F-0635093043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80B391-71A1-4522-B751-93478FF9A29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EB8F0FDA-679D-499C-BBA8-B3EA0A9C8B9A}">
      <dgm:prSet phldr="0"/>
      <dgm:spPr/>
      <dgm:t>
        <a:bodyPr/>
        <a:lstStyle/>
        <a:p>
          <a:pPr>
            <a:defRPr cap="all"/>
          </a:pPr>
          <a:r>
            <a:rPr lang="en-IN"/>
            <a:t>Historical Figures</a:t>
          </a:r>
        </a:p>
      </dgm:t>
    </dgm:pt>
    <dgm:pt modelId="{9205F075-DA08-490A-B7FB-9DCB1CB3239A}" type="parTrans" cxnId="{94642F0F-737E-43BB-BB3D-16218EED97D9}">
      <dgm:prSet/>
      <dgm:spPr/>
      <dgm:t>
        <a:bodyPr/>
        <a:lstStyle/>
        <a:p>
          <a:endParaRPr lang="en-US"/>
        </a:p>
      </dgm:t>
    </dgm:pt>
    <dgm:pt modelId="{254B13FC-770A-4D29-BC6C-8E60F28B993A}" type="sibTrans" cxnId="{94642F0F-737E-43BB-BB3D-16218EED97D9}">
      <dgm:prSet/>
      <dgm:spPr/>
      <dgm:t>
        <a:bodyPr/>
        <a:lstStyle/>
        <a:p>
          <a:endParaRPr lang="en-US"/>
        </a:p>
      </dgm:t>
    </dgm:pt>
    <dgm:pt modelId="{0386BDF0-7DAE-4676-A124-CF481F20B5AC}">
      <dgm:prSet phldr="0"/>
      <dgm:spPr/>
      <dgm:t>
        <a:bodyPr/>
        <a:lstStyle/>
        <a:p>
          <a:pPr>
            <a:defRPr cap="all"/>
          </a:pPr>
          <a:r>
            <a:rPr lang="en-IN"/>
            <a:t>DCF Model</a:t>
          </a:r>
        </a:p>
      </dgm:t>
    </dgm:pt>
    <dgm:pt modelId="{9A367433-5C33-4890-8E9C-1289173DFE11}" type="parTrans" cxnId="{47525E37-FA16-4323-BACC-EA7803D4ADC7}">
      <dgm:prSet/>
      <dgm:spPr/>
      <dgm:t>
        <a:bodyPr/>
        <a:lstStyle/>
        <a:p>
          <a:endParaRPr lang="en-CA"/>
        </a:p>
      </dgm:t>
    </dgm:pt>
    <dgm:pt modelId="{F7E2A2C4-48AE-4669-A5EF-A5166936A7A6}" type="sibTrans" cxnId="{47525E37-FA16-4323-BACC-EA7803D4ADC7}">
      <dgm:prSet/>
      <dgm:spPr/>
      <dgm:t>
        <a:bodyPr/>
        <a:lstStyle/>
        <a:p>
          <a:endParaRPr lang="en-CA"/>
        </a:p>
      </dgm:t>
    </dgm:pt>
    <dgm:pt modelId="{C221F795-7250-428B-8CD1-E4D08BC171FA}">
      <dgm:prSet phldr="0"/>
      <dgm:spPr/>
      <dgm:t>
        <a:bodyPr/>
        <a:lstStyle/>
        <a:p>
          <a:pPr>
            <a:defRPr cap="all"/>
          </a:pPr>
          <a:r>
            <a:rPr lang="en-IN"/>
            <a:t>Financial Assumptions </a:t>
          </a:r>
        </a:p>
      </dgm:t>
    </dgm:pt>
    <dgm:pt modelId="{2DE956A0-E42B-440B-B910-A963F52EA731}" type="parTrans" cxnId="{21476750-692C-47FD-AA4A-6C4CBC6B0F4A}">
      <dgm:prSet/>
      <dgm:spPr/>
      <dgm:t>
        <a:bodyPr/>
        <a:lstStyle/>
        <a:p>
          <a:endParaRPr lang="en-CA"/>
        </a:p>
      </dgm:t>
    </dgm:pt>
    <dgm:pt modelId="{5AD05E5E-A867-4F54-A3FC-82625B9448B5}" type="sibTrans" cxnId="{21476750-692C-47FD-AA4A-6C4CBC6B0F4A}">
      <dgm:prSet/>
      <dgm:spPr/>
      <dgm:t>
        <a:bodyPr/>
        <a:lstStyle/>
        <a:p>
          <a:endParaRPr lang="en-CA"/>
        </a:p>
      </dgm:t>
    </dgm:pt>
    <dgm:pt modelId="{6DBDF211-F9F8-4EF9-B7D5-0433BB3181C6}" type="pres">
      <dgm:prSet presAssocID="{B680B391-71A1-4522-B751-93478FF9A291}" presName="root" presStyleCnt="0">
        <dgm:presLayoutVars>
          <dgm:dir/>
          <dgm:resizeHandles val="exact"/>
        </dgm:presLayoutVars>
      </dgm:prSet>
      <dgm:spPr/>
    </dgm:pt>
    <dgm:pt modelId="{5030B406-D5F3-4959-A670-F616A0DED919}" type="pres">
      <dgm:prSet presAssocID="{EB8F0FDA-679D-499C-BBA8-B3EA0A9C8B9A}" presName="compNode" presStyleCnt="0"/>
      <dgm:spPr/>
    </dgm:pt>
    <dgm:pt modelId="{F1BBA612-8CCC-4D2F-B7A4-BE40A15F85F5}" type="pres">
      <dgm:prSet presAssocID="{EB8F0FDA-679D-499C-BBA8-B3EA0A9C8B9A}" presName="iconBgRect" presStyleLbl="bgShp" presStyleIdx="0" presStyleCnt="3"/>
      <dgm:spPr>
        <a:prstGeom prst="round2DiagRect">
          <a:avLst>
            <a:gd name="adj1" fmla="val 29727"/>
            <a:gd name="adj2" fmla="val 0"/>
          </a:avLst>
        </a:prstGeom>
      </dgm:spPr>
    </dgm:pt>
    <dgm:pt modelId="{2ADAF422-268E-44AE-98E7-173A96F29F80}" type="pres">
      <dgm:prSet presAssocID="{EB8F0FDA-679D-499C-BBA8-B3EA0A9C8B9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64FAF60F-C1E9-47F8-A0DC-03D1C734B47C}" type="pres">
      <dgm:prSet presAssocID="{EB8F0FDA-679D-499C-BBA8-B3EA0A9C8B9A}" presName="spaceRect" presStyleCnt="0"/>
      <dgm:spPr/>
    </dgm:pt>
    <dgm:pt modelId="{A50A4379-1607-4470-8360-40C1B2B173E1}" type="pres">
      <dgm:prSet presAssocID="{EB8F0FDA-679D-499C-BBA8-B3EA0A9C8B9A}" presName="textRect" presStyleLbl="revTx" presStyleIdx="0" presStyleCnt="3">
        <dgm:presLayoutVars>
          <dgm:chMax val="1"/>
          <dgm:chPref val="1"/>
        </dgm:presLayoutVars>
      </dgm:prSet>
      <dgm:spPr/>
    </dgm:pt>
    <dgm:pt modelId="{8F15CDEA-14EE-41CF-AB76-E0C31D6C8016}" type="pres">
      <dgm:prSet presAssocID="{254B13FC-770A-4D29-BC6C-8E60F28B993A}" presName="sibTrans" presStyleCnt="0"/>
      <dgm:spPr/>
    </dgm:pt>
    <dgm:pt modelId="{69BB8AEA-7C55-485B-951D-EFBB0D0708AB}" type="pres">
      <dgm:prSet presAssocID="{C221F795-7250-428B-8CD1-E4D08BC171FA}" presName="compNode" presStyleCnt="0"/>
      <dgm:spPr/>
    </dgm:pt>
    <dgm:pt modelId="{43165202-93A2-45B3-9881-CE6929B5769B}" type="pres">
      <dgm:prSet presAssocID="{C221F795-7250-428B-8CD1-E4D08BC171FA}" presName="iconBgRect" presStyleLbl="bgShp" presStyleIdx="1" presStyleCnt="3"/>
      <dgm:spPr>
        <a:prstGeom prst="round2DiagRect">
          <a:avLst>
            <a:gd name="adj1" fmla="val 29727"/>
            <a:gd name="adj2" fmla="val 0"/>
          </a:avLst>
        </a:prstGeom>
      </dgm:spPr>
    </dgm:pt>
    <dgm:pt modelId="{1993403F-17E2-4D64-857B-CA6C79F37BAB}" type="pres">
      <dgm:prSet presAssocID="{C221F795-7250-428B-8CD1-E4D08BC171FA}" presName="iconRect" presStyleLbl="node1" presStyleIdx="1" presStyleCnt="3" custLinFactNeighborX="-138" custLinFactNeighborY="255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ney with solid fill"/>
        </a:ext>
      </dgm:extLst>
    </dgm:pt>
    <dgm:pt modelId="{0D7B926F-D1A1-4DE9-ADD4-6D1A4BA55678}" type="pres">
      <dgm:prSet presAssocID="{C221F795-7250-428B-8CD1-E4D08BC171FA}" presName="spaceRect" presStyleCnt="0"/>
      <dgm:spPr/>
    </dgm:pt>
    <dgm:pt modelId="{14AC3452-B157-46A9-AC74-E9BBA8464326}" type="pres">
      <dgm:prSet presAssocID="{C221F795-7250-428B-8CD1-E4D08BC171FA}" presName="textRect" presStyleLbl="revTx" presStyleIdx="1" presStyleCnt="3">
        <dgm:presLayoutVars>
          <dgm:chMax val="1"/>
          <dgm:chPref val="1"/>
        </dgm:presLayoutVars>
      </dgm:prSet>
      <dgm:spPr/>
    </dgm:pt>
    <dgm:pt modelId="{420EE327-E5F8-44FF-A390-E42367555C33}" type="pres">
      <dgm:prSet presAssocID="{5AD05E5E-A867-4F54-A3FC-82625B9448B5}" presName="sibTrans" presStyleCnt="0"/>
      <dgm:spPr/>
    </dgm:pt>
    <dgm:pt modelId="{588A960F-DD12-481F-B0D0-F0BEB96F88E4}" type="pres">
      <dgm:prSet presAssocID="{0386BDF0-7DAE-4676-A124-CF481F20B5AC}" presName="compNode" presStyleCnt="0"/>
      <dgm:spPr/>
    </dgm:pt>
    <dgm:pt modelId="{37252173-9E3C-4623-8197-0CB67379F7C5}" type="pres">
      <dgm:prSet presAssocID="{0386BDF0-7DAE-4676-A124-CF481F20B5AC}" presName="iconBgRect" presStyleLbl="bgShp" presStyleIdx="2" presStyleCnt="3"/>
      <dgm:spPr>
        <a:prstGeom prst="round2DiagRect">
          <a:avLst>
            <a:gd name="adj1" fmla="val 29727"/>
            <a:gd name="adj2" fmla="val 0"/>
          </a:avLst>
        </a:prstGeom>
      </dgm:spPr>
    </dgm:pt>
    <dgm:pt modelId="{BD072343-313E-4F43-B8EC-AA6882D9AB92}" type="pres">
      <dgm:prSet presAssocID="{0386BDF0-7DAE-4676-A124-CF481F20B5A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ierarchy with solid fill"/>
        </a:ext>
      </dgm:extLst>
    </dgm:pt>
    <dgm:pt modelId="{E40501AA-0FCD-42B8-862D-EF904502CEC2}" type="pres">
      <dgm:prSet presAssocID="{0386BDF0-7DAE-4676-A124-CF481F20B5AC}" presName="spaceRect" presStyleCnt="0"/>
      <dgm:spPr/>
    </dgm:pt>
    <dgm:pt modelId="{7A135EF0-2CEF-436C-8B8C-A144C88998E8}" type="pres">
      <dgm:prSet presAssocID="{0386BDF0-7DAE-4676-A124-CF481F20B5AC}" presName="textRect" presStyleLbl="revTx" presStyleIdx="2" presStyleCnt="3">
        <dgm:presLayoutVars>
          <dgm:chMax val="1"/>
          <dgm:chPref val="1"/>
        </dgm:presLayoutVars>
      </dgm:prSet>
      <dgm:spPr/>
    </dgm:pt>
  </dgm:ptLst>
  <dgm:cxnLst>
    <dgm:cxn modelId="{94642F0F-737E-43BB-BB3D-16218EED97D9}" srcId="{B680B391-71A1-4522-B751-93478FF9A291}" destId="{EB8F0FDA-679D-499C-BBA8-B3EA0A9C8B9A}" srcOrd="0" destOrd="0" parTransId="{9205F075-DA08-490A-B7FB-9DCB1CB3239A}" sibTransId="{254B13FC-770A-4D29-BC6C-8E60F28B993A}"/>
    <dgm:cxn modelId="{C9E8EC31-2B55-9643-A80D-ECBE07930A03}" type="presOf" srcId="{B680B391-71A1-4522-B751-93478FF9A291}" destId="{6DBDF211-F9F8-4EF9-B7D5-0433BB3181C6}" srcOrd="0" destOrd="0" presId="urn:microsoft.com/office/officeart/2018/5/layout/IconLeafLabelList"/>
    <dgm:cxn modelId="{47525E37-FA16-4323-BACC-EA7803D4ADC7}" srcId="{B680B391-71A1-4522-B751-93478FF9A291}" destId="{0386BDF0-7DAE-4676-A124-CF481F20B5AC}" srcOrd="2" destOrd="0" parTransId="{9A367433-5C33-4890-8E9C-1289173DFE11}" sibTransId="{F7E2A2C4-48AE-4669-A5EF-A5166936A7A6}"/>
    <dgm:cxn modelId="{21476750-692C-47FD-AA4A-6C4CBC6B0F4A}" srcId="{B680B391-71A1-4522-B751-93478FF9A291}" destId="{C221F795-7250-428B-8CD1-E4D08BC171FA}" srcOrd="1" destOrd="0" parTransId="{2DE956A0-E42B-440B-B910-A963F52EA731}" sibTransId="{5AD05E5E-A867-4F54-A3FC-82625B9448B5}"/>
    <dgm:cxn modelId="{E3032B61-A86C-4B95-A594-D961FF3A0E15}" type="presOf" srcId="{C221F795-7250-428B-8CD1-E4D08BC171FA}" destId="{14AC3452-B157-46A9-AC74-E9BBA8464326}" srcOrd="0" destOrd="0" presId="urn:microsoft.com/office/officeart/2018/5/layout/IconLeafLabelList"/>
    <dgm:cxn modelId="{DE7BA7CC-6D39-48BA-8D08-C8FE6F93AFDF}" type="presOf" srcId="{0386BDF0-7DAE-4676-A124-CF481F20B5AC}" destId="{7A135EF0-2CEF-436C-8B8C-A144C88998E8}" srcOrd="0" destOrd="0" presId="urn:microsoft.com/office/officeart/2018/5/layout/IconLeafLabelList"/>
    <dgm:cxn modelId="{3F0CBFF0-7866-4654-8D33-85E4AABD114B}" type="presOf" srcId="{EB8F0FDA-679D-499C-BBA8-B3EA0A9C8B9A}" destId="{A50A4379-1607-4470-8360-40C1B2B173E1}" srcOrd="0" destOrd="0" presId="urn:microsoft.com/office/officeart/2018/5/layout/IconLeafLabelList"/>
    <dgm:cxn modelId="{3E513074-CBCE-4436-9101-4427DE43C23F}" type="presParOf" srcId="{6DBDF211-F9F8-4EF9-B7D5-0433BB3181C6}" destId="{5030B406-D5F3-4959-A670-F616A0DED919}" srcOrd="0" destOrd="0" presId="urn:microsoft.com/office/officeart/2018/5/layout/IconLeafLabelList"/>
    <dgm:cxn modelId="{BF2C2A97-FE7F-4CD2-B5F3-E0F072B3B0A6}" type="presParOf" srcId="{5030B406-D5F3-4959-A670-F616A0DED919}" destId="{F1BBA612-8CCC-4D2F-B7A4-BE40A15F85F5}" srcOrd="0" destOrd="0" presId="urn:microsoft.com/office/officeart/2018/5/layout/IconLeafLabelList"/>
    <dgm:cxn modelId="{20CCB754-8B15-42BE-8270-6EC9C7A10130}" type="presParOf" srcId="{5030B406-D5F3-4959-A670-F616A0DED919}" destId="{2ADAF422-268E-44AE-98E7-173A96F29F80}" srcOrd="1" destOrd="0" presId="urn:microsoft.com/office/officeart/2018/5/layout/IconLeafLabelList"/>
    <dgm:cxn modelId="{A404A6FF-8440-42E3-9FC1-04F0DB4D46FD}" type="presParOf" srcId="{5030B406-D5F3-4959-A670-F616A0DED919}" destId="{64FAF60F-C1E9-47F8-A0DC-03D1C734B47C}" srcOrd="2" destOrd="0" presId="urn:microsoft.com/office/officeart/2018/5/layout/IconLeafLabelList"/>
    <dgm:cxn modelId="{0E4DDAD1-BA47-4D8B-A2F3-2455367106C0}" type="presParOf" srcId="{5030B406-D5F3-4959-A670-F616A0DED919}" destId="{A50A4379-1607-4470-8360-40C1B2B173E1}" srcOrd="3" destOrd="0" presId="urn:microsoft.com/office/officeart/2018/5/layout/IconLeafLabelList"/>
    <dgm:cxn modelId="{634DD34C-51A9-4894-96E1-4481541B2938}" type="presParOf" srcId="{6DBDF211-F9F8-4EF9-B7D5-0433BB3181C6}" destId="{8F15CDEA-14EE-41CF-AB76-E0C31D6C8016}" srcOrd="1" destOrd="0" presId="urn:microsoft.com/office/officeart/2018/5/layout/IconLeafLabelList"/>
    <dgm:cxn modelId="{B13E1F0E-7192-4183-AFA3-25856301B3D8}" type="presParOf" srcId="{6DBDF211-F9F8-4EF9-B7D5-0433BB3181C6}" destId="{69BB8AEA-7C55-485B-951D-EFBB0D0708AB}" srcOrd="2" destOrd="0" presId="urn:microsoft.com/office/officeart/2018/5/layout/IconLeafLabelList"/>
    <dgm:cxn modelId="{09A1869B-7317-4316-98FA-E711855F31B9}" type="presParOf" srcId="{69BB8AEA-7C55-485B-951D-EFBB0D0708AB}" destId="{43165202-93A2-45B3-9881-CE6929B5769B}" srcOrd="0" destOrd="0" presId="urn:microsoft.com/office/officeart/2018/5/layout/IconLeafLabelList"/>
    <dgm:cxn modelId="{5BE053F1-A5BC-4C49-9BB7-C4F161AAC923}" type="presParOf" srcId="{69BB8AEA-7C55-485B-951D-EFBB0D0708AB}" destId="{1993403F-17E2-4D64-857B-CA6C79F37BAB}" srcOrd="1" destOrd="0" presId="urn:microsoft.com/office/officeart/2018/5/layout/IconLeafLabelList"/>
    <dgm:cxn modelId="{3C37BE23-8F19-4942-8979-E8778F6CBF0B}" type="presParOf" srcId="{69BB8AEA-7C55-485B-951D-EFBB0D0708AB}" destId="{0D7B926F-D1A1-4DE9-ADD4-6D1A4BA55678}" srcOrd="2" destOrd="0" presId="urn:microsoft.com/office/officeart/2018/5/layout/IconLeafLabelList"/>
    <dgm:cxn modelId="{4B9B43D4-506D-4600-930E-0BE4D7C0A2D7}" type="presParOf" srcId="{69BB8AEA-7C55-485B-951D-EFBB0D0708AB}" destId="{14AC3452-B157-46A9-AC74-E9BBA8464326}" srcOrd="3" destOrd="0" presId="urn:microsoft.com/office/officeart/2018/5/layout/IconLeafLabelList"/>
    <dgm:cxn modelId="{7DB6D7DF-3576-4399-84F9-2FF230D962A1}" type="presParOf" srcId="{6DBDF211-F9F8-4EF9-B7D5-0433BB3181C6}" destId="{420EE327-E5F8-44FF-A390-E42367555C33}" srcOrd="3" destOrd="0" presId="urn:microsoft.com/office/officeart/2018/5/layout/IconLeafLabelList"/>
    <dgm:cxn modelId="{A41E53AB-9A27-49DA-9B97-E86D945C98EA}" type="presParOf" srcId="{6DBDF211-F9F8-4EF9-B7D5-0433BB3181C6}" destId="{588A960F-DD12-481F-B0D0-F0BEB96F88E4}" srcOrd="4" destOrd="0" presId="urn:microsoft.com/office/officeart/2018/5/layout/IconLeafLabelList"/>
    <dgm:cxn modelId="{8ED94769-4F03-4B95-8902-6E8A40C45A32}" type="presParOf" srcId="{588A960F-DD12-481F-B0D0-F0BEB96F88E4}" destId="{37252173-9E3C-4623-8197-0CB67379F7C5}" srcOrd="0" destOrd="0" presId="urn:microsoft.com/office/officeart/2018/5/layout/IconLeafLabelList"/>
    <dgm:cxn modelId="{FA4069F0-4C9C-45C8-B9D1-A35C3DA9E921}" type="presParOf" srcId="{588A960F-DD12-481F-B0D0-F0BEB96F88E4}" destId="{BD072343-313E-4F43-B8EC-AA6882D9AB92}" srcOrd="1" destOrd="0" presId="urn:microsoft.com/office/officeart/2018/5/layout/IconLeafLabelList"/>
    <dgm:cxn modelId="{0C7F0000-FFA6-4CDF-80F1-68D9B3C08AAA}" type="presParOf" srcId="{588A960F-DD12-481F-B0D0-F0BEB96F88E4}" destId="{E40501AA-0FCD-42B8-862D-EF904502CEC2}" srcOrd="2" destOrd="0" presId="urn:microsoft.com/office/officeart/2018/5/layout/IconLeafLabelList"/>
    <dgm:cxn modelId="{D5BF2398-AE60-41BE-8D5D-B65E9F763E45}" type="presParOf" srcId="{588A960F-DD12-481F-B0D0-F0BEB96F88E4}" destId="{7A135EF0-2CEF-436C-8B8C-A144C88998E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AB875-14A0-4BBE-B643-D37D22DDFD87}">
      <dsp:nvSpPr>
        <dsp:cNvPr id="0" name=""/>
        <dsp:cNvSpPr/>
      </dsp:nvSpPr>
      <dsp:spPr>
        <a:xfrm>
          <a:off x="0" y="0"/>
          <a:ext cx="8449056" cy="7263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a:latin typeface="Posterama"/>
            </a:rPr>
            <a:t> Brief</a:t>
          </a:r>
          <a:r>
            <a:rPr lang="en-US" sz="1700" b="1" kern="1200"/>
            <a:t> overview on Shopify and its associated industry</a:t>
          </a:r>
        </a:p>
      </dsp:txBody>
      <dsp:txXfrm>
        <a:off x="21275" y="21275"/>
        <a:ext cx="7580252" cy="683826"/>
      </dsp:txXfrm>
    </dsp:sp>
    <dsp:sp modelId="{3E3AEDAB-D34E-45D7-9088-DD183D21CEBA}">
      <dsp:nvSpPr>
        <dsp:cNvPr id="0" name=""/>
        <dsp:cNvSpPr/>
      </dsp:nvSpPr>
      <dsp:spPr>
        <a:xfrm>
          <a:off x="630936" y="827262"/>
          <a:ext cx="8449056" cy="72637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latin typeface="Posterama"/>
            </a:rPr>
            <a:t>Macroeconomic</a:t>
          </a:r>
          <a:r>
            <a:rPr lang="en-US" sz="1700" b="1" kern="1200"/>
            <a:t> analysis</a:t>
          </a:r>
        </a:p>
      </dsp:txBody>
      <dsp:txXfrm>
        <a:off x="652211" y="848537"/>
        <a:ext cx="7303425" cy="683826"/>
      </dsp:txXfrm>
    </dsp:sp>
    <dsp:sp modelId="{EB0A2077-5772-4032-8413-925AC3F2DC48}">
      <dsp:nvSpPr>
        <dsp:cNvPr id="0" name=""/>
        <dsp:cNvSpPr/>
      </dsp:nvSpPr>
      <dsp:spPr>
        <a:xfrm>
          <a:off x="1261871" y="1654524"/>
          <a:ext cx="8449056" cy="72637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rtl="0">
            <a:lnSpc>
              <a:spcPct val="90000"/>
            </a:lnSpc>
            <a:spcBef>
              <a:spcPct val="0"/>
            </a:spcBef>
            <a:spcAft>
              <a:spcPct val="35000"/>
            </a:spcAft>
            <a:buNone/>
          </a:pPr>
          <a:r>
            <a:rPr lang="en-US" sz="1700" b="1" kern="1200">
              <a:latin typeface="Posterama"/>
            </a:rPr>
            <a:t> </a:t>
          </a:r>
          <a:r>
            <a:rPr lang="en-US" sz="1700" b="0" kern="1200">
              <a:latin typeface="Posterama"/>
            </a:rPr>
            <a:t>Impacts</a:t>
          </a:r>
          <a:r>
            <a:rPr lang="en-US" sz="1700" b="0" kern="1200"/>
            <a:t> </a:t>
          </a:r>
          <a:r>
            <a:rPr lang="en-US" sz="1700" b="0" kern="1200">
              <a:latin typeface="Posterama"/>
            </a:rPr>
            <a:t>of</a:t>
          </a:r>
          <a:r>
            <a:rPr lang="en-US" sz="1700" b="1" kern="1200">
              <a:latin typeface="Posterama"/>
            </a:rPr>
            <a:t> macroeconomic environment on Shopify and industry</a:t>
          </a:r>
          <a:endParaRPr lang="en-US" sz="1700" b="0" kern="1200"/>
        </a:p>
      </dsp:txBody>
      <dsp:txXfrm>
        <a:off x="1283146" y="1675799"/>
        <a:ext cx="7303425" cy="683826"/>
      </dsp:txXfrm>
    </dsp:sp>
    <dsp:sp modelId="{194DA480-91D1-495E-89F6-2618301E5E9D}">
      <dsp:nvSpPr>
        <dsp:cNvPr id="0" name=""/>
        <dsp:cNvSpPr/>
      </dsp:nvSpPr>
      <dsp:spPr>
        <a:xfrm>
          <a:off x="1892808" y="2481786"/>
          <a:ext cx="8449056" cy="726376"/>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Construct an appropriate DCF Model on Shopify</a:t>
          </a:r>
        </a:p>
      </dsp:txBody>
      <dsp:txXfrm>
        <a:off x="1914083" y="2503061"/>
        <a:ext cx="7303425" cy="683826"/>
      </dsp:txXfrm>
    </dsp:sp>
    <dsp:sp modelId="{06B0A1B5-32D0-41BB-A530-4F7A86BD774A}">
      <dsp:nvSpPr>
        <dsp:cNvPr id="0" name=""/>
        <dsp:cNvSpPr/>
      </dsp:nvSpPr>
      <dsp:spPr>
        <a:xfrm>
          <a:off x="2523743" y="3309048"/>
          <a:ext cx="8449056" cy="726376"/>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Determine whether Shopify is overvalued, undervalued, or fairly valued</a:t>
          </a:r>
        </a:p>
      </dsp:txBody>
      <dsp:txXfrm>
        <a:off x="2545018" y="3330323"/>
        <a:ext cx="7303425" cy="683826"/>
      </dsp:txXfrm>
    </dsp:sp>
    <dsp:sp modelId="{63509993-7341-40DF-9F11-A1F1A470B0B7}">
      <dsp:nvSpPr>
        <dsp:cNvPr id="0" name=""/>
        <dsp:cNvSpPr/>
      </dsp:nvSpPr>
      <dsp:spPr>
        <a:xfrm>
          <a:off x="7976911" y="530658"/>
          <a:ext cx="472144" cy="47214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1</a:t>
          </a:r>
        </a:p>
      </dsp:txBody>
      <dsp:txXfrm>
        <a:off x="8083143" y="530658"/>
        <a:ext cx="259680" cy="355288"/>
      </dsp:txXfrm>
    </dsp:sp>
    <dsp:sp modelId="{E70F735F-2F89-446A-8F82-24757AB33240}">
      <dsp:nvSpPr>
        <dsp:cNvPr id="0" name=""/>
        <dsp:cNvSpPr/>
      </dsp:nvSpPr>
      <dsp:spPr>
        <a:xfrm>
          <a:off x="8607847" y="1357920"/>
          <a:ext cx="472144" cy="472144"/>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2</a:t>
          </a:r>
        </a:p>
      </dsp:txBody>
      <dsp:txXfrm>
        <a:off x="8714079" y="1357920"/>
        <a:ext cx="259680" cy="355288"/>
      </dsp:txXfrm>
    </dsp:sp>
    <dsp:sp modelId="{C29FAE1D-B342-4E02-A497-60DF9E71E314}">
      <dsp:nvSpPr>
        <dsp:cNvPr id="0" name=""/>
        <dsp:cNvSpPr/>
      </dsp:nvSpPr>
      <dsp:spPr>
        <a:xfrm>
          <a:off x="9238783" y="2173076"/>
          <a:ext cx="472144" cy="472144"/>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3</a:t>
          </a:r>
        </a:p>
      </dsp:txBody>
      <dsp:txXfrm>
        <a:off x="9345015" y="2173076"/>
        <a:ext cx="259680" cy="355288"/>
      </dsp:txXfrm>
    </dsp:sp>
    <dsp:sp modelId="{5A17FA4C-64F5-40FA-86ED-04234D1D0DA5}">
      <dsp:nvSpPr>
        <dsp:cNvPr id="0" name=""/>
        <dsp:cNvSpPr/>
      </dsp:nvSpPr>
      <dsp:spPr>
        <a:xfrm>
          <a:off x="9869719" y="3008409"/>
          <a:ext cx="472144" cy="47214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t>4</a:t>
          </a:r>
        </a:p>
      </dsp:txBody>
      <dsp:txXfrm>
        <a:off x="9975951" y="3008409"/>
        <a:ext cx="259680" cy="3552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9DFC8-97E8-4D90-A93F-AC159A02FD42}">
      <dsp:nvSpPr>
        <dsp:cNvPr id="0" name=""/>
        <dsp:cNvSpPr/>
      </dsp:nvSpPr>
      <dsp:spPr>
        <a:xfrm>
          <a:off x="0" y="2017712"/>
          <a:ext cx="109728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2BDDB178-16B3-4763-935E-896EF0D31D89}">
      <dsp:nvSpPr>
        <dsp:cNvPr id="0" name=""/>
        <dsp:cNvSpPr/>
      </dsp:nvSpPr>
      <dsp:spPr>
        <a:xfrm rot="8100000">
          <a:off x="66187" y="465271"/>
          <a:ext cx="296226" cy="296226"/>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05BBB7-69A8-4AA8-B4E9-042A15F36F67}">
      <dsp:nvSpPr>
        <dsp:cNvPr id="0" name=""/>
        <dsp:cNvSpPr/>
      </dsp:nvSpPr>
      <dsp:spPr>
        <a:xfrm>
          <a:off x="99095" y="498179"/>
          <a:ext cx="230410" cy="2304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EF98D51-42D7-4056-8213-1B8991A8AD9C}">
      <dsp:nvSpPr>
        <dsp:cNvPr id="0" name=""/>
        <dsp:cNvSpPr/>
      </dsp:nvSpPr>
      <dsp:spPr>
        <a:xfrm>
          <a:off x="423764" y="823226"/>
          <a:ext cx="2023862" cy="119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latin typeface="Posterama"/>
            </a:rPr>
            <a:t>Origin</a:t>
          </a:r>
          <a:endParaRPr lang="en-US" sz="1500" kern="1200"/>
        </a:p>
      </dsp:txBody>
      <dsp:txXfrm>
        <a:off x="423764" y="823226"/>
        <a:ext cx="2023862" cy="1194485"/>
      </dsp:txXfrm>
    </dsp:sp>
    <dsp:sp modelId="{119B4262-D30D-495C-93CA-140A2D5F84F9}">
      <dsp:nvSpPr>
        <dsp:cNvPr id="0" name=""/>
        <dsp:cNvSpPr/>
      </dsp:nvSpPr>
      <dsp:spPr>
        <a:xfrm>
          <a:off x="423764" y="403542"/>
          <a:ext cx="2023862" cy="41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2004</a:t>
          </a:r>
        </a:p>
      </dsp:txBody>
      <dsp:txXfrm>
        <a:off x="423764" y="403542"/>
        <a:ext cx="2023862" cy="419684"/>
      </dsp:txXfrm>
    </dsp:sp>
    <dsp:sp modelId="{1F812B03-DE77-4E3E-B98B-FE38C47FF4AB}">
      <dsp:nvSpPr>
        <dsp:cNvPr id="0" name=""/>
        <dsp:cNvSpPr/>
      </dsp:nvSpPr>
      <dsp:spPr>
        <a:xfrm>
          <a:off x="214300" y="823226"/>
          <a:ext cx="0" cy="1194485"/>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FCFCE8E-7002-48B3-9F04-033C9B974F98}">
      <dsp:nvSpPr>
        <dsp:cNvPr id="0" name=""/>
        <dsp:cNvSpPr/>
      </dsp:nvSpPr>
      <dsp:spPr>
        <a:xfrm>
          <a:off x="176975" y="1979940"/>
          <a:ext cx="75407" cy="75543"/>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1415AB-9A8C-4176-BF92-D64D7259EE0A}">
      <dsp:nvSpPr>
        <dsp:cNvPr id="0" name=""/>
        <dsp:cNvSpPr/>
      </dsp:nvSpPr>
      <dsp:spPr>
        <a:xfrm rot="18900000">
          <a:off x="1283378" y="3273927"/>
          <a:ext cx="296226" cy="296226"/>
        </a:xfrm>
        <a:prstGeom prst="teardrop">
          <a:avLst>
            <a:gd name="adj" fmla="val 115000"/>
          </a:avLst>
        </a:prstGeom>
        <a:solidFill>
          <a:schemeClr val="accent2">
            <a:hueOff val="-212142"/>
            <a:satOff val="-48"/>
            <a:lumOff val="1681"/>
            <a:alphaOff val="0"/>
          </a:schemeClr>
        </a:solidFill>
        <a:ln w="12700" cap="flat" cmpd="sng" algn="ctr">
          <a:solidFill>
            <a:schemeClr val="accent2">
              <a:hueOff val="-212142"/>
              <a:satOff val="-48"/>
              <a:lumOff val="16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67BC07-FAA1-4624-8A2E-54DAA0BFD33B}">
      <dsp:nvSpPr>
        <dsp:cNvPr id="0" name=""/>
        <dsp:cNvSpPr/>
      </dsp:nvSpPr>
      <dsp:spPr>
        <a:xfrm>
          <a:off x="1316286" y="3306835"/>
          <a:ext cx="230410" cy="2304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48C427C-FC49-4C47-AF06-3E4B65E0A3FF}">
      <dsp:nvSpPr>
        <dsp:cNvPr id="0" name=""/>
        <dsp:cNvSpPr/>
      </dsp:nvSpPr>
      <dsp:spPr>
        <a:xfrm>
          <a:off x="1640955" y="2017712"/>
          <a:ext cx="2023862" cy="119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latin typeface="Posterama"/>
            </a:rPr>
            <a:t>Launch services to public</a:t>
          </a:r>
          <a:endParaRPr lang="en-US" sz="1500" kern="1200"/>
        </a:p>
      </dsp:txBody>
      <dsp:txXfrm>
        <a:off x="1640955" y="2017712"/>
        <a:ext cx="2023862" cy="1194485"/>
      </dsp:txXfrm>
    </dsp:sp>
    <dsp:sp modelId="{29443656-DCD2-452A-A8F9-847A4C3C4549}">
      <dsp:nvSpPr>
        <dsp:cNvPr id="0" name=""/>
        <dsp:cNvSpPr/>
      </dsp:nvSpPr>
      <dsp:spPr>
        <a:xfrm>
          <a:off x="1640955" y="3212198"/>
          <a:ext cx="2023862" cy="41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2006</a:t>
          </a:r>
        </a:p>
      </dsp:txBody>
      <dsp:txXfrm>
        <a:off x="1640955" y="3212198"/>
        <a:ext cx="2023862" cy="419684"/>
      </dsp:txXfrm>
    </dsp:sp>
    <dsp:sp modelId="{C43A51E6-9C26-49D2-BE93-83F74BE8EFF4}">
      <dsp:nvSpPr>
        <dsp:cNvPr id="0" name=""/>
        <dsp:cNvSpPr/>
      </dsp:nvSpPr>
      <dsp:spPr>
        <a:xfrm>
          <a:off x="1431491" y="2017712"/>
          <a:ext cx="0" cy="1194485"/>
        </a:xfrm>
        <a:prstGeom prst="line">
          <a:avLst/>
        </a:prstGeom>
        <a:noFill/>
        <a:ln w="12700" cap="flat" cmpd="sng" algn="ctr">
          <a:solidFill>
            <a:schemeClr val="accent2">
              <a:hueOff val="-212142"/>
              <a:satOff val="-48"/>
              <a:lumOff val="1681"/>
              <a:alphaOff val="0"/>
            </a:schemeClr>
          </a:solidFill>
          <a:prstDash val="dash"/>
          <a:miter lim="800000"/>
        </a:ln>
        <a:effectLst/>
      </dsp:spPr>
      <dsp:style>
        <a:lnRef idx="1">
          <a:scrgbClr r="0" g="0" b="0"/>
        </a:lnRef>
        <a:fillRef idx="0">
          <a:scrgbClr r="0" g="0" b="0"/>
        </a:fillRef>
        <a:effectRef idx="0">
          <a:scrgbClr r="0" g="0" b="0"/>
        </a:effectRef>
        <a:fontRef idx="minor"/>
      </dsp:style>
    </dsp:sp>
    <dsp:sp modelId="{D47C057D-C416-4A76-9274-AFBAA3E6BD34}">
      <dsp:nvSpPr>
        <dsp:cNvPr id="0" name=""/>
        <dsp:cNvSpPr/>
      </dsp:nvSpPr>
      <dsp:spPr>
        <a:xfrm>
          <a:off x="1394166" y="1979940"/>
          <a:ext cx="75407" cy="75543"/>
        </a:xfrm>
        <a:prstGeom prst="ellipse">
          <a:avLst/>
        </a:prstGeom>
        <a:solidFill>
          <a:schemeClr val="accent2">
            <a:hueOff val="-212142"/>
            <a:satOff val="-48"/>
            <a:lumOff val="168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F00202-8C4C-4DF4-B06F-80724BED99EC}">
      <dsp:nvSpPr>
        <dsp:cNvPr id="0" name=""/>
        <dsp:cNvSpPr/>
      </dsp:nvSpPr>
      <dsp:spPr>
        <a:xfrm rot="8100000">
          <a:off x="2500569" y="465271"/>
          <a:ext cx="296226" cy="296226"/>
        </a:xfrm>
        <a:prstGeom prst="teardrop">
          <a:avLst>
            <a:gd name="adj" fmla="val 115000"/>
          </a:avLst>
        </a:prstGeom>
        <a:solidFill>
          <a:schemeClr val="accent2">
            <a:hueOff val="-424284"/>
            <a:satOff val="-95"/>
            <a:lumOff val="3361"/>
            <a:alphaOff val="0"/>
          </a:schemeClr>
        </a:solidFill>
        <a:ln w="12700" cap="flat" cmpd="sng" algn="ctr">
          <a:solidFill>
            <a:schemeClr val="accent2">
              <a:hueOff val="-424284"/>
              <a:satOff val="-95"/>
              <a:lumOff val="33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734C55-EBCA-43B6-8CD5-3F2420D71212}">
      <dsp:nvSpPr>
        <dsp:cNvPr id="0" name=""/>
        <dsp:cNvSpPr/>
      </dsp:nvSpPr>
      <dsp:spPr>
        <a:xfrm>
          <a:off x="2533477" y="498179"/>
          <a:ext cx="230410" cy="2304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9CFC189-59B9-46D3-B07B-E16F27097600}">
      <dsp:nvSpPr>
        <dsp:cNvPr id="0" name=""/>
        <dsp:cNvSpPr/>
      </dsp:nvSpPr>
      <dsp:spPr>
        <a:xfrm>
          <a:off x="2858146" y="823226"/>
          <a:ext cx="2023862" cy="119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latin typeface="Posterama"/>
            </a:rPr>
            <a:t>App</a:t>
          </a:r>
          <a:r>
            <a:rPr lang="en-US" sz="1500" kern="1200"/>
            <a:t> store &amp; API</a:t>
          </a:r>
        </a:p>
      </dsp:txBody>
      <dsp:txXfrm>
        <a:off x="2858146" y="823226"/>
        <a:ext cx="2023862" cy="1194485"/>
      </dsp:txXfrm>
    </dsp:sp>
    <dsp:sp modelId="{17B9C354-3549-4BD7-9F2D-DE155889E534}">
      <dsp:nvSpPr>
        <dsp:cNvPr id="0" name=""/>
        <dsp:cNvSpPr/>
      </dsp:nvSpPr>
      <dsp:spPr>
        <a:xfrm>
          <a:off x="2858146" y="403542"/>
          <a:ext cx="2023862" cy="41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2009</a:t>
          </a:r>
        </a:p>
      </dsp:txBody>
      <dsp:txXfrm>
        <a:off x="2858146" y="403542"/>
        <a:ext cx="2023862" cy="419684"/>
      </dsp:txXfrm>
    </dsp:sp>
    <dsp:sp modelId="{F47D8C56-A687-4FC4-A838-8649102C8617}">
      <dsp:nvSpPr>
        <dsp:cNvPr id="0" name=""/>
        <dsp:cNvSpPr/>
      </dsp:nvSpPr>
      <dsp:spPr>
        <a:xfrm>
          <a:off x="2648682" y="823226"/>
          <a:ext cx="0" cy="1194485"/>
        </a:xfrm>
        <a:prstGeom prst="line">
          <a:avLst/>
        </a:prstGeom>
        <a:noFill/>
        <a:ln w="12700" cap="flat" cmpd="sng" algn="ctr">
          <a:solidFill>
            <a:schemeClr val="accent2">
              <a:hueOff val="-424284"/>
              <a:satOff val="-95"/>
              <a:lumOff val="3361"/>
              <a:alphaOff val="0"/>
            </a:schemeClr>
          </a:solidFill>
          <a:prstDash val="dash"/>
          <a:miter lim="800000"/>
        </a:ln>
        <a:effectLst/>
      </dsp:spPr>
      <dsp:style>
        <a:lnRef idx="1">
          <a:scrgbClr r="0" g="0" b="0"/>
        </a:lnRef>
        <a:fillRef idx="0">
          <a:scrgbClr r="0" g="0" b="0"/>
        </a:fillRef>
        <a:effectRef idx="0">
          <a:scrgbClr r="0" g="0" b="0"/>
        </a:effectRef>
        <a:fontRef idx="minor"/>
      </dsp:style>
    </dsp:sp>
    <dsp:sp modelId="{6F9E0389-CBD6-491F-AAE9-1B53EE24055B}">
      <dsp:nvSpPr>
        <dsp:cNvPr id="0" name=""/>
        <dsp:cNvSpPr/>
      </dsp:nvSpPr>
      <dsp:spPr>
        <a:xfrm>
          <a:off x="2611357" y="1979940"/>
          <a:ext cx="75407" cy="75543"/>
        </a:xfrm>
        <a:prstGeom prst="ellipse">
          <a:avLst/>
        </a:prstGeom>
        <a:solidFill>
          <a:schemeClr val="accent2">
            <a:hueOff val="-424284"/>
            <a:satOff val="-95"/>
            <a:lumOff val="3361"/>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40DE58-6FFD-46BE-A03B-6FCBCB5AF855}">
      <dsp:nvSpPr>
        <dsp:cNvPr id="0" name=""/>
        <dsp:cNvSpPr/>
      </dsp:nvSpPr>
      <dsp:spPr>
        <a:xfrm rot="18900000">
          <a:off x="3717759" y="3273927"/>
          <a:ext cx="296226" cy="296226"/>
        </a:xfrm>
        <a:prstGeom prst="teardrop">
          <a:avLst>
            <a:gd name="adj" fmla="val 115000"/>
          </a:avLst>
        </a:prstGeom>
        <a:solidFill>
          <a:schemeClr val="accent2">
            <a:hueOff val="-636426"/>
            <a:satOff val="-143"/>
            <a:lumOff val="5042"/>
            <a:alphaOff val="0"/>
          </a:schemeClr>
        </a:solidFill>
        <a:ln w="12700" cap="flat" cmpd="sng" algn="ctr">
          <a:solidFill>
            <a:schemeClr val="accent2">
              <a:hueOff val="-636426"/>
              <a:satOff val="-143"/>
              <a:lumOff val="50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A082E3-F116-44EA-9707-5FA72654F802}">
      <dsp:nvSpPr>
        <dsp:cNvPr id="0" name=""/>
        <dsp:cNvSpPr/>
      </dsp:nvSpPr>
      <dsp:spPr>
        <a:xfrm>
          <a:off x="3750668" y="3306835"/>
          <a:ext cx="230410" cy="2304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099993B-7750-4C20-82AE-02FC90893D2C}">
      <dsp:nvSpPr>
        <dsp:cNvPr id="0" name=""/>
        <dsp:cNvSpPr/>
      </dsp:nvSpPr>
      <dsp:spPr>
        <a:xfrm>
          <a:off x="4075337" y="2017712"/>
          <a:ext cx="2023862" cy="119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latin typeface="Posterama"/>
            </a:rPr>
            <a:t>First</a:t>
          </a:r>
          <a:r>
            <a:rPr lang="en-US" sz="1500" kern="1200"/>
            <a:t> contest</a:t>
          </a:r>
        </a:p>
      </dsp:txBody>
      <dsp:txXfrm>
        <a:off x="4075337" y="2017712"/>
        <a:ext cx="2023862" cy="1194485"/>
      </dsp:txXfrm>
    </dsp:sp>
    <dsp:sp modelId="{33210051-70E6-41C5-B7D1-FA4B9E954D50}">
      <dsp:nvSpPr>
        <dsp:cNvPr id="0" name=""/>
        <dsp:cNvSpPr/>
      </dsp:nvSpPr>
      <dsp:spPr>
        <a:xfrm>
          <a:off x="4075337" y="3212198"/>
          <a:ext cx="2023862" cy="41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2010</a:t>
          </a:r>
        </a:p>
      </dsp:txBody>
      <dsp:txXfrm>
        <a:off x="4075337" y="3212198"/>
        <a:ext cx="2023862" cy="419684"/>
      </dsp:txXfrm>
    </dsp:sp>
    <dsp:sp modelId="{995A6E14-8349-4D51-A7C1-73270479DC65}">
      <dsp:nvSpPr>
        <dsp:cNvPr id="0" name=""/>
        <dsp:cNvSpPr/>
      </dsp:nvSpPr>
      <dsp:spPr>
        <a:xfrm>
          <a:off x="3865873" y="2017712"/>
          <a:ext cx="0" cy="1194485"/>
        </a:xfrm>
        <a:prstGeom prst="line">
          <a:avLst/>
        </a:prstGeom>
        <a:noFill/>
        <a:ln w="12700" cap="flat" cmpd="sng" algn="ctr">
          <a:solidFill>
            <a:schemeClr val="accent2">
              <a:hueOff val="-636426"/>
              <a:satOff val="-143"/>
              <a:lumOff val="5042"/>
              <a:alphaOff val="0"/>
            </a:schemeClr>
          </a:solidFill>
          <a:prstDash val="dash"/>
          <a:miter lim="800000"/>
        </a:ln>
        <a:effectLst/>
      </dsp:spPr>
      <dsp:style>
        <a:lnRef idx="1">
          <a:scrgbClr r="0" g="0" b="0"/>
        </a:lnRef>
        <a:fillRef idx="0">
          <a:scrgbClr r="0" g="0" b="0"/>
        </a:fillRef>
        <a:effectRef idx="0">
          <a:scrgbClr r="0" g="0" b="0"/>
        </a:effectRef>
        <a:fontRef idx="minor"/>
      </dsp:style>
    </dsp:sp>
    <dsp:sp modelId="{6484287D-AD3C-4FE6-B7A3-DC06EBB6726D}">
      <dsp:nvSpPr>
        <dsp:cNvPr id="0" name=""/>
        <dsp:cNvSpPr/>
      </dsp:nvSpPr>
      <dsp:spPr>
        <a:xfrm>
          <a:off x="3828547" y="1979940"/>
          <a:ext cx="75407" cy="75543"/>
        </a:xfrm>
        <a:prstGeom prst="ellipse">
          <a:avLst/>
        </a:prstGeom>
        <a:solidFill>
          <a:schemeClr val="accent2">
            <a:hueOff val="-636426"/>
            <a:satOff val="-143"/>
            <a:lumOff val="504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F778B4-FF6E-432D-84EF-0D4C8B4F00F8}">
      <dsp:nvSpPr>
        <dsp:cNvPr id="0" name=""/>
        <dsp:cNvSpPr/>
      </dsp:nvSpPr>
      <dsp:spPr>
        <a:xfrm rot="8100000">
          <a:off x="4934950" y="465271"/>
          <a:ext cx="296226" cy="296226"/>
        </a:xfrm>
        <a:prstGeom prst="teardrop">
          <a:avLst>
            <a:gd name="adj" fmla="val 115000"/>
          </a:avLst>
        </a:prstGeom>
        <a:solidFill>
          <a:schemeClr val="accent2">
            <a:hueOff val="-848567"/>
            <a:satOff val="-191"/>
            <a:lumOff val="6722"/>
            <a:alphaOff val="0"/>
          </a:schemeClr>
        </a:solidFill>
        <a:ln w="12700" cap="flat" cmpd="sng" algn="ctr">
          <a:solidFill>
            <a:schemeClr val="accent2">
              <a:hueOff val="-848567"/>
              <a:satOff val="-191"/>
              <a:lumOff val="67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E92CDD-A245-4E39-8285-885AC6E69722}">
      <dsp:nvSpPr>
        <dsp:cNvPr id="0" name=""/>
        <dsp:cNvSpPr/>
      </dsp:nvSpPr>
      <dsp:spPr>
        <a:xfrm>
          <a:off x="4967858" y="498179"/>
          <a:ext cx="230410" cy="2304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0672259-4FEA-4410-8D85-8D912F8A0EEF}">
      <dsp:nvSpPr>
        <dsp:cNvPr id="0" name=""/>
        <dsp:cNvSpPr/>
      </dsp:nvSpPr>
      <dsp:spPr>
        <a:xfrm>
          <a:off x="5292528" y="823226"/>
          <a:ext cx="2023862" cy="119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latin typeface="Posterama"/>
            </a:rPr>
            <a:t>Shopify</a:t>
          </a:r>
          <a:r>
            <a:rPr lang="en-US" sz="1500" kern="1200"/>
            <a:t> payments</a:t>
          </a:r>
        </a:p>
      </dsp:txBody>
      <dsp:txXfrm>
        <a:off x="5292528" y="823226"/>
        <a:ext cx="2023862" cy="1194485"/>
      </dsp:txXfrm>
    </dsp:sp>
    <dsp:sp modelId="{7BF16033-CE17-42FF-876C-64D419509325}">
      <dsp:nvSpPr>
        <dsp:cNvPr id="0" name=""/>
        <dsp:cNvSpPr/>
      </dsp:nvSpPr>
      <dsp:spPr>
        <a:xfrm>
          <a:off x="5292528" y="403542"/>
          <a:ext cx="2023862" cy="41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2013</a:t>
          </a:r>
        </a:p>
      </dsp:txBody>
      <dsp:txXfrm>
        <a:off x="5292528" y="403542"/>
        <a:ext cx="2023862" cy="419684"/>
      </dsp:txXfrm>
    </dsp:sp>
    <dsp:sp modelId="{BF283D35-D1FE-4CE7-B1CB-439CC3A2604F}">
      <dsp:nvSpPr>
        <dsp:cNvPr id="0" name=""/>
        <dsp:cNvSpPr/>
      </dsp:nvSpPr>
      <dsp:spPr>
        <a:xfrm>
          <a:off x="5083064" y="823226"/>
          <a:ext cx="0" cy="1194485"/>
        </a:xfrm>
        <a:prstGeom prst="line">
          <a:avLst/>
        </a:prstGeom>
        <a:noFill/>
        <a:ln w="12700" cap="flat" cmpd="sng" algn="ctr">
          <a:solidFill>
            <a:schemeClr val="accent2">
              <a:hueOff val="-848567"/>
              <a:satOff val="-191"/>
              <a:lumOff val="6722"/>
              <a:alphaOff val="0"/>
            </a:schemeClr>
          </a:solidFill>
          <a:prstDash val="dash"/>
          <a:miter lim="800000"/>
        </a:ln>
        <a:effectLst/>
      </dsp:spPr>
      <dsp:style>
        <a:lnRef idx="1">
          <a:scrgbClr r="0" g="0" b="0"/>
        </a:lnRef>
        <a:fillRef idx="0">
          <a:scrgbClr r="0" g="0" b="0"/>
        </a:fillRef>
        <a:effectRef idx="0">
          <a:scrgbClr r="0" g="0" b="0"/>
        </a:effectRef>
        <a:fontRef idx="minor"/>
      </dsp:style>
    </dsp:sp>
    <dsp:sp modelId="{57B20559-1783-4A0B-95F7-A1CBC4167EA8}">
      <dsp:nvSpPr>
        <dsp:cNvPr id="0" name=""/>
        <dsp:cNvSpPr/>
      </dsp:nvSpPr>
      <dsp:spPr>
        <a:xfrm>
          <a:off x="5045738" y="1979940"/>
          <a:ext cx="75407" cy="75543"/>
        </a:xfrm>
        <a:prstGeom prst="ellipse">
          <a:avLst/>
        </a:prstGeom>
        <a:solidFill>
          <a:schemeClr val="accent2">
            <a:hueOff val="-848567"/>
            <a:satOff val="-191"/>
            <a:lumOff val="672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F3C584-94DA-45D7-960E-012D61EBA155}">
      <dsp:nvSpPr>
        <dsp:cNvPr id="0" name=""/>
        <dsp:cNvSpPr/>
      </dsp:nvSpPr>
      <dsp:spPr>
        <a:xfrm rot="18900000">
          <a:off x="6152141" y="3273927"/>
          <a:ext cx="296226" cy="296226"/>
        </a:xfrm>
        <a:prstGeom prst="teardrop">
          <a:avLst>
            <a:gd name="adj" fmla="val 115000"/>
          </a:avLst>
        </a:prstGeom>
        <a:solidFill>
          <a:schemeClr val="accent2">
            <a:hueOff val="-1060709"/>
            <a:satOff val="-239"/>
            <a:lumOff val="8403"/>
            <a:alphaOff val="0"/>
          </a:schemeClr>
        </a:solidFill>
        <a:ln w="12700" cap="flat" cmpd="sng" algn="ctr">
          <a:solidFill>
            <a:schemeClr val="accent2">
              <a:hueOff val="-1060709"/>
              <a:satOff val="-239"/>
              <a:lumOff val="84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26F43C-F6F3-42B2-9F35-30F0A30347FE}">
      <dsp:nvSpPr>
        <dsp:cNvPr id="0" name=""/>
        <dsp:cNvSpPr/>
      </dsp:nvSpPr>
      <dsp:spPr>
        <a:xfrm>
          <a:off x="6185049" y="3306835"/>
          <a:ext cx="230410" cy="2304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9500886-3390-4BB3-8075-8BF11BF872D0}">
      <dsp:nvSpPr>
        <dsp:cNvPr id="0" name=""/>
        <dsp:cNvSpPr/>
      </dsp:nvSpPr>
      <dsp:spPr>
        <a:xfrm>
          <a:off x="6509718" y="2017712"/>
          <a:ext cx="2023862" cy="119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latin typeface="Posterama"/>
            </a:rPr>
            <a:t>IPO</a:t>
          </a:r>
          <a:endParaRPr lang="en-US" sz="1500" kern="1200"/>
        </a:p>
      </dsp:txBody>
      <dsp:txXfrm>
        <a:off x="6509718" y="2017712"/>
        <a:ext cx="2023862" cy="1194485"/>
      </dsp:txXfrm>
    </dsp:sp>
    <dsp:sp modelId="{5CC9BED8-4F2C-469F-AD87-E5F6638EFD2C}">
      <dsp:nvSpPr>
        <dsp:cNvPr id="0" name=""/>
        <dsp:cNvSpPr/>
      </dsp:nvSpPr>
      <dsp:spPr>
        <a:xfrm>
          <a:off x="6509718" y="3212198"/>
          <a:ext cx="2023862" cy="41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2015</a:t>
          </a:r>
        </a:p>
      </dsp:txBody>
      <dsp:txXfrm>
        <a:off x="6509718" y="3212198"/>
        <a:ext cx="2023862" cy="419684"/>
      </dsp:txXfrm>
    </dsp:sp>
    <dsp:sp modelId="{852B2BF4-647A-41FD-BF71-C6C96F653FCE}">
      <dsp:nvSpPr>
        <dsp:cNvPr id="0" name=""/>
        <dsp:cNvSpPr/>
      </dsp:nvSpPr>
      <dsp:spPr>
        <a:xfrm>
          <a:off x="6300254" y="2017712"/>
          <a:ext cx="0" cy="1194485"/>
        </a:xfrm>
        <a:prstGeom prst="line">
          <a:avLst/>
        </a:prstGeom>
        <a:noFill/>
        <a:ln w="12700" cap="flat" cmpd="sng" algn="ctr">
          <a:solidFill>
            <a:schemeClr val="accent2">
              <a:hueOff val="-1060709"/>
              <a:satOff val="-239"/>
              <a:lumOff val="8403"/>
              <a:alphaOff val="0"/>
            </a:schemeClr>
          </a:solidFill>
          <a:prstDash val="dash"/>
          <a:miter lim="800000"/>
        </a:ln>
        <a:effectLst/>
      </dsp:spPr>
      <dsp:style>
        <a:lnRef idx="1">
          <a:scrgbClr r="0" g="0" b="0"/>
        </a:lnRef>
        <a:fillRef idx="0">
          <a:scrgbClr r="0" g="0" b="0"/>
        </a:fillRef>
        <a:effectRef idx="0">
          <a:scrgbClr r="0" g="0" b="0"/>
        </a:effectRef>
        <a:fontRef idx="minor"/>
      </dsp:style>
    </dsp:sp>
    <dsp:sp modelId="{FE687600-487F-4168-8F00-ECB96EE31E6E}">
      <dsp:nvSpPr>
        <dsp:cNvPr id="0" name=""/>
        <dsp:cNvSpPr/>
      </dsp:nvSpPr>
      <dsp:spPr>
        <a:xfrm>
          <a:off x="6262929" y="1979940"/>
          <a:ext cx="75407" cy="75543"/>
        </a:xfrm>
        <a:prstGeom prst="ellipse">
          <a:avLst/>
        </a:prstGeom>
        <a:solidFill>
          <a:schemeClr val="accent2">
            <a:hueOff val="-1060709"/>
            <a:satOff val="-239"/>
            <a:lumOff val="840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0E9C06-A5A7-475D-86E1-31F21EB4F4EC}">
      <dsp:nvSpPr>
        <dsp:cNvPr id="0" name=""/>
        <dsp:cNvSpPr/>
      </dsp:nvSpPr>
      <dsp:spPr>
        <a:xfrm rot="8100000">
          <a:off x="7369332" y="465271"/>
          <a:ext cx="296226" cy="296226"/>
        </a:xfrm>
        <a:prstGeom prst="teardrop">
          <a:avLst>
            <a:gd name="adj" fmla="val 115000"/>
          </a:avLst>
        </a:prstGeom>
        <a:solidFill>
          <a:schemeClr val="accent2">
            <a:hueOff val="-1272851"/>
            <a:satOff val="-286"/>
            <a:lumOff val="10083"/>
            <a:alphaOff val="0"/>
          </a:schemeClr>
        </a:solidFill>
        <a:ln w="12700" cap="flat" cmpd="sng" algn="ctr">
          <a:solidFill>
            <a:schemeClr val="accent2">
              <a:hueOff val="-1272851"/>
              <a:satOff val="-286"/>
              <a:lumOff val="100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6803CA-8924-4A60-81BD-CE1C84618F84}">
      <dsp:nvSpPr>
        <dsp:cNvPr id="0" name=""/>
        <dsp:cNvSpPr/>
      </dsp:nvSpPr>
      <dsp:spPr>
        <a:xfrm>
          <a:off x="7402240" y="498179"/>
          <a:ext cx="230410" cy="2304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553988D-73E6-4036-9DD3-5A5781FCA504}">
      <dsp:nvSpPr>
        <dsp:cNvPr id="0" name=""/>
        <dsp:cNvSpPr/>
      </dsp:nvSpPr>
      <dsp:spPr>
        <a:xfrm>
          <a:off x="7726909" y="823226"/>
          <a:ext cx="2023862" cy="119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0" kern="1200">
              <a:latin typeface="Arial"/>
              <a:cs typeface="Arial"/>
            </a:rPr>
            <a:t>10 : 1 stock split</a:t>
          </a:r>
        </a:p>
      </dsp:txBody>
      <dsp:txXfrm>
        <a:off x="7726909" y="823226"/>
        <a:ext cx="2023862" cy="1194485"/>
      </dsp:txXfrm>
    </dsp:sp>
    <dsp:sp modelId="{961B95AC-ABE2-4156-A95C-E6325F61B138}">
      <dsp:nvSpPr>
        <dsp:cNvPr id="0" name=""/>
        <dsp:cNvSpPr/>
      </dsp:nvSpPr>
      <dsp:spPr>
        <a:xfrm>
          <a:off x="7726909" y="403542"/>
          <a:ext cx="2023862" cy="41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kern="1200">
              <a:latin typeface="Posterama"/>
            </a:rPr>
            <a:t>2022</a:t>
          </a:r>
        </a:p>
      </dsp:txBody>
      <dsp:txXfrm>
        <a:off x="7726909" y="403542"/>
        <a:ext cx="2023862" cy="419684"/>
      </dsp:txXfrm>
    </dsp:sp>
    <dsp:sp modelId="{1E45B121-59DF-48F9-8D39-E6E5052452BB}">
      <dsp:nvSpPr>
        <dsp:cNvPr id="0" name=""/>
        <dsp:cNvSpPr/>
      </dsp:nvSpPr>
      <dsp:spPr>
        <a:xfrm>
          <a:off x="7517445" y="823226"/>
          <a:ext cx="0" cy="1194485"/>
        </a:xfrm>
        <a:prstGeom prst="line">
          <a:avLst/>
        </a:prstGeom>
        <a:noFill/>
        <a:ln w="12700" cap="flat" cmpd="sng" algn="ctr">
          <a:solidFill>
            <a:schemeClr val="accent2">
              <a:hueOff val="-1272851"/>
              <a:satOff val="-286"/>
              <a:lumOff val="10083"/>
              <a:alphaOff val="0"/>
            </a:schemeClr>
          </a:solidFill>
          <a:prstDash val="dash"/>
          <a:miter lim="800000"/>
        </a:ln>
        <a:effectLst/>
      </dsp:spPr>
      <dsp:style>
        <a:lnRef idx="1">
          <a:scrgbClr r="0" g="0" b="0"/>
        </a:lnRef>
        <a:fillRef idx="0">
          <a:scrgbClr r="0" g="0" b="0"/>
        </a:fillRef>
        <a:effectRef idx="0">
          <a:scrgbClr r="0" g="0" b="0"/>
        </a:effectRef>
        <a:fontRef idx="minor"/>
      </dsp:style>
    </dsp:sp>
    <dsp:sp modelId="{CB23A371-7BB7-4733-BBE3-DD60489B0FC7}">
      <dsp:nvSpPr>
        <dsp:cNvPr id="0" name=""/>
        <dsp:cNvSpPr/>
      </dsp:nvSpPr>
      <dsp:spPr>
        <a:xfrm>
          <a:off x="7480120" y="1979940"/>
          <a:ext cx="75407" cy="75543"/>
        </a:xfrm>
        <a:prstGeom prst="ellipse">
          <a:avLst/>
        </a:prstGeom>
        <a:solidFill>
          <a:schemeClr val="accent2">
            <a:hueOff val="-1272851"/>
            <a:satOff val="-286"/>
            <a:lumOff val="10083"/>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F31A1A-1DC3-40E1-8A4E-D5454F4A74EF}">
      <dsp:nvSpPr>
        <dsp:cNvPr id="0" name=""/>
        <dsp:cNvSpPr/>
      </dsp:nvSpPr>
      <dsp:spPr>
        <a:xfrm rot="18900000">
          <a:off x="8586523" y="3273927"/>
          <a:ext cx="296226" cy="296226"/>
        </a:xfrm>
        <a:prstGeom prst="teardrop">
          <a:avLst>
            <a:gd name="adj" fmla="val 115000"/>
          </a:avLst>
        </a:prstGeom>
        <a:solidFill>
          <a:schemeClr val="accent2">
            <a:hueOff val="-1484993"/>
            <a:satOff val="-334"/>
            <a:lumOff val="11764"/>
            <a:alphaOff val="0"/>
          </a:schemeClr>
        </a:solidFill>
        <a:ln w="12700" cap="flat" cmpd="sng" algn="ctr">
          <a:solidFill>
            <a:schemeClr val="accent2">
              <a:hueOff val="-1484993"/>
              <a:satOff val="-334"/>
              <a:lumOff val="1176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307F4-C685-4DAA-9179-FE4AE764EBEC}">
      <dsp:nvSpPr>
        <dsp:cNvPr id="0" name=""/>
        <dsp:cNvSpPr/>
      </dsp:nvSpPr>
      <dsp:spPr>
        <a:xfrm>
          <a:off x="8619431" y="3306835"/>
          <a:ext cx="230410" cy="230410"/>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16E8512-0551-4F89-AF51-CF07FE545C2D}">
      <dsp:nvSpPr>
        <dsp:cNvPr id="0" name=""/>
        <dsp:cNvSpPr/>
      </dsp:nvSpPr>
      <dsp:spPr>
        <a:xfrm>
          <a:off x="8944100" y="2017712"/>
          <a:ext cx="2023862" cy="1194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latin typeface="Posterama"/>
            </a:rPr>
            <a:t>Shopify is the 3rd  </a:t>
          </a:r>
          <a:r>
            <a:rPr lang="en-US" sz="1500" kern="1200"/>
            <a:t>most valuable company in </a:t>
          </a:r>
          <a:r>
            <a:rPr lang="en-US" sz="1500" kern="1200">
              <a:latin typeface="Posterama"/>
            </a:rPr>
            <a:t>Canada</a:t>
          </a:r>
          <a:endParaRPr lang="en-US" sz="1500" kern="1200"/>
        </a:p>
      </dsp:txBody>
      <dsp:txXfrm>
        <a:off x="8944100" y="2017712"/>
        <a:ext cx="2023862" cy="1194485"/>
      </dsp:txXfrm>
    </dsp:sp>
    <dsp:sp modelId="{6B8BCB17-673E-464C-B972-DBE358716F4D}">
      <dsp:nvSpPr>
        <dsp:cNvPr id="0" name=""/>
        <dsp:cNvSpPr/>
      </dsp:nvSpPr>
      <dsp:spPr>
        <a:xfrm>
          <a:off x="8944100" y="3212198"/>
          <a:ext cx="2023862" cy="4196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Today</a:t>
          </a:r>
        </a:p>
      </dsp:txBody>
      <dsp:txXfrm>
        <a:off x="8944100" y="3212198"/>
        <a:ext cx="2023862" cy="419684"/>
      </dsp:txXfrm>
    </dsp:sp>
    <dsp:sp modelId="{3FA121D0-4D87-43DB-8786-4BD1C91DB789}">
      <dsp:nvSpPr>
        <dsp:cNvPr id="0" name=""/>
        <dsp:cNvSpPr/>
      </dsp:nvSpPr>
      <dsp:spPr>
        <a:xfrm>
          <a:off x="8734636" y="2017712"/>
          <a:ext cx="0" cy="1194485"/>
        </a:xfrm>
        <a:prstGeom prst="line">
          <a:avLst/>
        </a:prstGeom>
        <a:noFill/>
        <a:ln w="12700" cap="flat" cmpd="sng" algn="ctr">
          <a:solidFill>
            <a:schemeClr val="accent2">
              <a:hueOff val="-1484993"/>
              <a:satOff val="-334"/>
              <a:lumOff val="11764"/>
              <a:alphaOff val="0"/>
            </a:schemeClr>
          </a:solidFill>
          <a:prstDash val="dash"/>
          <a:miter lim="800000"/>
        </a:ln>
        <a:effectLst/>
      </dsp:spPr>
      <dsp:style>
        <a:lnRef idx="1">
          <a:scrgbClr r="0" g="0" b="0"/>
        </a:lnRef>
        <a:fillRef idx="0">
          <a:scrgbClr r="0" g="0" b="0"/>
        </a:fillRef>
        <a:effectRef idx="0">
          <a:scrgbClr r="0" g="0" b="0"/>
        </a:effectRef>
        <a:fontRef idx="minor"/>
      </dsp:style>
    </dsp:sp>
    <dsp:sp modelId="{387998F7-DEE4-4F31-B086-B9E03D658B02}">
      <dsp:nvSpPr>
        <dsp:cNvPr id="0" name=""/>
        <dsp:cNvSpPr/>
      </dsp:nvSpPr>
      <dsp:spPr>
        <a:xfrm>
          <a:off x="8697311" y="1979940"/>
          <a:ext cx="75407" cy="75543"/>
        </a:xfrm>
        <a:prstGeom prst="ellipse">
          <a:avLst/>
        </a:prstGeom>
        <a:solidFill>
          <a:schemeClr val="accent2">
            <a:hueOff val="-1484993"/>
            <a:satOff val="-334"/>
            <a:lumOff val="11764"/>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4B263-C833-4102-A0E6-18B2382DA902}">
      <dsp:nvSpPr>
        <dsp:cNvPr id="0" name=""/>
        <dsp:cNvSpPr/>
      </dsp:nvSpPr>
      <dsp:spPr>
        <a:xfrm>
          <a:off x="291677" y="1079"/>
          <a:ext cx="2495491" cy="2495491"/>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7335" tIns="35560" rIns="137335"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a:cs typeface="Times New Roman"/>
            </a:rPr>
            <a:t>E-commerce platform.</a:t>
          </a:r>
        </a:p>
      </dsp:txBody>
      <dsp:txXfrm>
        <a:off x="657133" y="366535"/>
        <a:ext cx="1764579" cy="1764579"/>
      </dsp:txXfrm>
    </dsp:sp>
    <dsp:sp modelId="{077B3DAA-FCDC-4B61-901A-9ED56A9A884F}">
      <dsp:nvSpPr>
        <dsp:cNvPr id="0" name=""/>
        <dsp:cNvSpPr/>
      </dsp:nvSpPr>
      <dsp:spPr>
        <a:xfrm>
          <a:off x="2288070" y="1079"/>
          <a:ext cx="2495491" cy="2495491"/>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7335" tIns="35560" rIns="137335" bIns="35560" numCol="1" spcCol="1270" anchor="ctr" anchorCtr="0">
          <a:noAutofit/>
        </a:bodyPr>
        <a:lstStyle/>
        <a:p>
          <a:pPr marL="0" lvl="0" indent="0" algn="ctr" defTabSz="1244600">
            <a:lnSpc>
              <a:spcPct val="90000"/>
            </a:lnSpc>
            <a:spcBef>
              <a:spcPct val="0"/>
            </a:spcBef>
            <a:spcAft>
              <a:spcPct val="35000"/>
            </a:spcAft>
            <a:buNone/>
          </a:pPr>
          <a:r>
            <a:rPr lang="en-US" sz="2800" kern="1200">
              <a:latin typeface="Times New Roman"/>
              <a:cs typeface="Times New Roman"/>
            </a:rPr>
            <a:t>Range of services.</a:t>
          </a:r>
        </a:p>
      </dsp:txBody>
      <dsp:txXfrm>
        <a:off x="2653526" y="366535"/>
        <a:ext cx="1764579" cy="17645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4B263-C833-4102-A0E6-18B2382DA902}">
      <dsp:nvSpPr>
        <dsp:cNvPr id="0" name=""/>
        <dsp:cNvSpPr/>
      </dsp:nvSpPr>
      <dsp:spPr>
        <a:xfrm>
          <a:off x="291677" y="1079"/>
          <a:ext cx="2495491" cy="2495491"/>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7335" tIns="29210" rIns="137335" bIns="2921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Times New Roman"/>
              <a:cs typeface="Times New Roman"/>
            </a:rPr>
            <a:t>Subscription Solutions</a:t>
          </a:r>
        </a:p>
      </dsp:txBody>
      <dsp:txXfrm>
        <a:off x="657133" y="366535"/>
        <a:ext cx="1764579" cy="1764579"/>
      </dsp:txXfrm>
    </dsp:sp>
    <dsp:sp modelId="{077B3DAA-FCDC-4B61-901A-9ED56A9A884F}">
      <dsp:nvSpPr>
        <dsp:cNvPr id="0" name=""/>
        <dsp:cNvSpPr/>
      </dsp:nvSpPr>
      <dsp:spPr>
        <a:xfrm>
          <a:off x="2288070" y="1079"/>
          <a:ext cx="2495491" cy="2495491"/>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37335" tIns="29210" rIns="137335" bIns="29210"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Times New Roman"/>
              <a:cs typeface="Times New Roman"/>
            </a:rPr>
            <a:t>Merchant Solutions</a:t>
          </a:r>
        </a:p>
      </dsp:txBody>
      <dsp:txXfrm>
        <a:off x="2653526" y="366535"/>
        <a:ext cx="1764579" cy="17645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45C86D-3F51-4C0D-9BD0-B75B6EDA4220}">
      <dsp:nvSpPr>
        <dsp:cNvPr id="0" name=""/>
        <dsp:cNvSpPr/>
      </dsp:nvSpPr>
      <dsp:spPr>
        <a:xfrm>
          <a:off x="3214" y="759250"/>
          <a:ext cx="2295286" cy="1457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489A78-C0B0-4CC5-B673-5536BFD28538}">
      <dsp:nvSpPr>
        <dsp:cNvPr id="0" name=""/>
        <dsp:cNvSpPr/>
      </dsp:nvSpPr>
      <dsp:spPr>
        <a:xfrm>
          <a:off x="258246" y="1001530"/>
          <a:ext cx="2295286" cy="14575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IN" sz="2000" b="1" kern="1200"/>
            <a:t>E-Commerce </a:t>
          </a:r>
          <a:r>
            <a:rPr lang="en-IN" sz="2000" b="1" kern="1200">
              <a:latin typeface="Posterama"/>
            </a:rPr>
            <a:t>Trends- Post Pandemic shifts</a:t>
          </a:r>
          <a:endParaRPr lang="en-US" sz="2000" kern="1200"/>
        </a:p>
      </dsp:txBody>
      <dsp:txXfrm>
        <a:off x="300935" y="1044219"/>
        <a:ext cx="2209908" cy="1372129"/>
      </dsp:txXfrm>
    </dsp:sp>
    <dsp:sp modelId="{290C438E-9EB7-4CD1-8086-42EAC8F32D96}">
      <dsp:nvSpPr>
        <dsp:cNvPr id="0" name=""/>
        <dsp:cNvSpPr/>
      </dsp:nvSpPr>
      <dsp:spPr>
        <a:xfrm>
          <a:off x="2808565" y="759250"/>
          <a:ext cx="2295286" cy="1457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5B44B-CE72-417B-9C12-600502B64DBC}">
      <dsp:nvSpPr>
        <dsp:cNvPr id="0" name=""/>
        <dsp:cNvSpPr/>
      </dsp:nvSpPr>
      <dsp:spPr>
        <a:xfrm>
          <a:off x="3063597" y="1001530"/>
          <a:ext cx="2295286" cy="14575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a:t>Competitive Landscape</a:t>
          </a:r>
          <a:endParaRPr lang="en-US" sz="2000" kern="1200"/>
        </a:p>
      </dsp:txBody>
      <dsp:txXfrm>
        <a:off x="3106286" y="1044219"/>
        <a:ext cx="2209908" cy="1372129"/>
      </dsp:txXfrm>
    </dsp:sp>
    <dsp:sp modelId="{299991BB-1A9B-41D6-9491-1487DB7906D0}">
      <dsp:nvSpPr>
        <dsp:cNvPr id="0" name=""/>
        <dsp:cNvSpPr/>
      </dsp:nvSpPr>
      <dsp:spPr>
        <a:xfrm>
          <a:off x="5613915" y="759250"/>
          <a:ext cx="2295286" cy="1457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CEC703-53FC-4FC0-8382-D2AF7E41FFD6}">
      <dsp:nvSpPr>
        <dsp:cNvPr id="0" name=""/>
        <dsp:cNvSpPr/>
      </dsp:nvSpPr>
      <dsp:spPr>
        <a:xfrm>
          <a:off x="5868947" y="1001530"/>
          <a:ext cx="2295286" cy="14575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a:t>Consumer Preferences</a:t>
          </a:r>
          <a:endParaRPr lang="en-US" sz="2000" kern="1200"/>
        </a:p>
      </dsp:txBody>
      <dsp:txXfrm>
        <a:off x="5911636" y="1044219"/>
        <a:ext cx="2209908" cy="1372129"/>
      </dsp:txXfrm>
    </dsp:sp>
    <dsp:sp modelId="{530E1A28-7426-4F69-A99B-4F5EE41ED646}">
      <dsp:nvSpPr>
        <dsp:cNvPr id="0" name=""/>
        <dsp:cNvSpPr/>
      </dsp:nvSpPr>
      <dsp:spPr>
        <a:xfrm>
          <a:off x="8419266" y="759250"/>
          <a:ext cx="2295286" cy="145750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4944B9-2ED6-4177-9271-8A43A4FB7460}">
      <dsp:nvSpPr>
        <dsp:cNvPr id="0" name=""/>
        <dsp:cNvSpPr/>
      </dsp:nvSpPr>
      <dsp:spPr>
        <a:xfrm>
          <a:off x="8674298" y="1001530"/>
          <a:ext cx="2295286" cy="145750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b="1" kern="1200"/>
            <a:t>Technological Integration</a:t>
          </a:r>
          <a:endParaRPr lang="en-US" sz="2000" kern="1200"/>
        </a:p>
      </dsp:txBody>
      <dsp:txXfrm>
        <a:off x="8716987" y="1044219"/>
        <a:ext cx="2209908" cy="13721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539C0-8A6C-4917-9591-09C17DD9FB67}">
      <dsp:nvSpPr>
        <dsp:cNvPr id="0" name=""/>
        <dsp:cNvSpPr/>
      </dsp:nvSpPr>
      <dsp:spPr>
        <a:xfrm>
          <a:off x="0" y="780"/>
          <a:ext cx="7361886" cy="1825858"/>
        </a:xfrm>
        <a:prstGeom prst="roundRect">
          <a:avLst>
            <a:gd name="adj" fmla="val 10000"/>
          </a:avLst>
        </a:prstGeom>
        <a:solidFill>
          <a:schemeClr val="bg1">
            <a:lumMod val="95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68F510C0-7AB4-46E5-8CC1-3A4D08D9ACFF}">
      <dsp:nvSpPr>
        <dsp:cNvPr id="0" name=""/>
        <dsp:cNvSpPr/>
      </dsp:nvSpPr>
      <dsp:spPr>
        <a:xfrm>
          <a:off x="552322" y="411598"/>
          <a:ext cx="1004222" cy="1004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1CB7D91-9904-4851-8915-32B1D934CCEA}">
      <dsp:nvSpPr>
        <dsp:cNvPr id="0" name=""/>
        <dsp:cNvSpPr/>
      </dsp:nvSpPr>
      <dsp:spPr>
        <a:xfrm>
          <a:off x="2108866" y="780"/>
          <a:ext cx="5253019" cy="18258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93237" tIns="193237" rIns="193237" bIns="193237" numCol="1" spcCol="1270" anchor="ctr" anchorCtr="0">
          <a:noAutofit/>
        </a:bodyPr>
        <a:lstStyle/>
        <a:p>
          <a:pPr marL="0" lvl="0" indent="0" algn="l" defTabSz="1111250">
            <a:lnSpc>
              <a:spcPct val="100000"/>
            </a:lnSpc>
            <a:spcBef>
              <a:spcPct val="0"/>
            </a:spcBef>
            <a:spcAft>
              <a:spcPct val="35000"/>
            </a:spcAft>
            <a:buNone/>
          </a:pPr>
          <a:r>
            <a:rPr lang="en-IN" sz="2500" b="1" kern="1200"/>
            <a:t>Economic </a:t>
          </a:r>
          <a:r>
            <a:rPr lang="en-IN" sz="2500" b="1" kern="1200">
              <a:latin typeface="Posterama"/>
            </a:rPr>
            <a:t>Indicators</a:t>
          </a:r>
          <a:endParaRPr lang="en-US" sz="2500" kern="1200"/>
        </a:p>
      </dsp:txBody>
      <dsp:txXfrm>
        <a:off x="2108866" y="780"/>
        <a:ext cx="5253019" cy="1825858"/>
      </dsp:txXfrm>
    </dsp:sp>
    <dsp:sp modelId="{93096CB3-7870-4EA8-BE37-FE10058A3C7A}">
      <dsp:nvSpPr>
        <dsp:cNvPr id="0" name=""/>
        <dsp:cNvSpPr/>
      </dsp:nvSpPr>
      <dsp:spPr>
        <a:xfrm>
          <a:off x="0" y="2283103"/>
          <a:ext cx="7361886" cy="1825858"/>
        </a:xfrm>
        <a:prstGeom prst="roundRect">
          <a:avLst>
            <a:gd name="adj" fmla="val 10000"/>
          </a:avLst>
        </a:prstGeom>
        <a:solidFill>
          <a:schemeClr val="bg1">
            <a:lumMod val="95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8D140945-BE87-41E8-A565-6B3D46FF1BC1}">
      <dsp:nvSpPr>
        <dsp:cNvPr id="0" name=""/>
        <dsp:cNvSpPr/>
      </dsp:nvSpPr>
      <dsp:spPr>
        <a:xfrm>
          <a:off x="552322" y="2693921"/>
          <a:ext cx="1004222" cy="1004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9713A77-0199-4816-ACD5-4206D7561E5D}">
      <dsp:nvSpPr>
        <dsp:cNvPr id="0" name=""/>
        <dsp:cNvSpPr/>
      </dsp:nvSpPr>
      <dsp:spPr>
        <a:xfrm>
          <a:off x="2108866" y="2283103"/>
          <a:ext cx="5253019" cy="18258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93237" tIns="193237" rIns="193237" bIns="193237" numCol="1" spcCol="1270" anchor="ctr" anchorCtr="0">
          <a:noAutofit/>
        </a:bodyPr>
        <a:lstStyle/>
        <a:p>
          <a:pPr marL="0" lvl="0" indent="0" algn="l" defTabSz="1111250">
            <a:lnSpc>
              <a:spcPct val="100000"/>
            </a:lnSpc>
            <a:spcBef>
              <a:spcPct val="0"/>
            </a:spcBef>
            <a:spcAft>
              <a:spcPct val="35000"/>
            </a:spcAft>
            <a:buNone/>
          </a:pPr>
          <a:r>
            <a:rPr lang="en-IN" sz="2500" b="1" kern="1200">
              <a:latin typeface="Posterama"/>
            </a:rPr>
            <a:t>Rate of Inflation</a:t>
          </a:r>
          <a:endParaRPr lang="en-US" sz="2500" kern="1200"/>
        </a:p>
      </dsp:txBody>
      <dsp:txXfrm>
        <a:off x="2108866" y="2283103"/>
        <a:ext cx="5253019" cy="1825858"/>
      </dsp:txXfrm>
    </dsp:sp>
    <dsp:sp modelId="{A3C8D3F5-0C87-4CAE-837A-05B77441698F}">
      <dsp:nvSpPr>
        <dsp:cNvPr id="0" name=""/>
        <dsp:cNvSpPr/>
      </dsp:nvSpPr>
      <dsp:spPr>
        <a:xfrm>
          <a:off x="0" y="4565426"/>
          <a:ext cx="7361886" cy="1825858"/>
        </a:xfrm>
        <a:prstGeom prst="roundRect">
          <a:avLst>
            <a:gd name="adj" fmla="val 10000"/>
          </a:avLst>
        </a:prstGeom>
        <a:solidFill>
          <a:schemeClr val="bg1">
            <a:lumMod val="95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D2431A47-B673-43BE-9DBF-7B6AE656D68E}">
      <dsp:nvSpPr>
        <dsp:cNvPr id="0" name=""/>
        <dsp:cNvSpPr/>
      </dsp:nvSpPr>
      <dsp:spPr>
        <a:xfrm>
          <a:off x="552322" y="4976244"/>
          <a:ext cx="1004222" cy="10042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D2AACA-F7DF-4D35-AECC-855E5DDDF958}">
      <dsp:nvSpPr>
        <dsp:cNvPr id="0" name=""/>
        <dsp:cNvSpPr/>
      </dsp:nvSpPr>
      <dsp:spPr>
        <a:xfrm>
          <a:off x="2108866" y="4565426"/>
          <a:ext cx="5253019" cy="1825858"/>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93237" tIns="193237" rIns="193237" bIns="193237" numCol="1" spcCol="1270" anchor="ctr" anchorCtr="0">
          <a:noAutofit/>
        </a:bodyPr>
        <a:lstStyle/>
        <a:p>
          <a:pPr marL="0" lvl="0" indent="0" algn="l" defTabSz="1111250">
            <a:lnSpc>
              <a:spcPct val="100000"/>
            </a:lnSpc>
            <a:spcBef>
              <a:spcPct val="0"/>
            </a:spcBef>
            <a:spcAft>
              <a:spcPct val="35000"/>
            </a:spcAft>
            <a:buNone/>
          </a:pPr>
          <a:r>
            <a:rPr lang="en-IN" sz="2500" b="1" kern="1200">
              <a:latin typeface="Posterama"/>
            </a:rPr>
            <a:t>Risk Free Rate</a:t>
          </a:r>
          <a:endParaRPr lang="en-US" sz="2500" b="1" kern="1200"/>
        </a:p>
      </dsp:txBody>
      <dsp:txXfrm>
        <a:off x="2108866" y="4565426"/>
        <a:ext cx="5253019" cy="18258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676E7-9B67-4C3C-8320-FE64EEB1D3B2}">
      <dsp:nvSpPr>
        <dsp:cNvPr id="0" name=""/>
        <dsp:cNvSpPr/>
      </dsp:nvSpPr>
      <dsp:spPr>
        <a:xfrm>
          <a:off x="1976400" y="41995"/>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409D73-0952-49BD-82B9-974BD2FC47C1}">
      <dsp:nvSpPr>
        <dsp:cNvPr id="0" name=""/>
        <dsp:cNvSpPr/>
      </dsp:nvSpPr>
      <dsp:spPr>
        <a:xfrm>
          <a:off x="788400" y="245629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22450">
            <a:lnSpc>
              <a:spcPct val="100000"/>
            </a:lnSpc>
            <a:spcBef>
              <a:spcPct val="0"/>
            </a:spcBef>
            <a:spcAft>
              <a:spcPct val="35000"/>
            </a:spcAft>
            <a:buNone/>
          </a:pPr>
          <a:r>
            <a:rPr lang="en-US" sz="4100" b="1" kern="1200">
              <a:latin typeface="Times New Roman"/>
              <a:cs typeface="Times New Roman"/>
            </a:rPr>
            <a:t>Ongoing Strategies</a:t>
          </a:r>
          <a:endParaRPr lang="en-US" sz="4100" kern="1200"/>
        </a:p>
      </dsp:txBody>
      <dsp:txXfrm>
        <a:off x="788400" y="2456292"/>
        <a:ext cx="4320000" cy="720000"/>
      </dsp:txXfrm>
    </dsp:sp>
    <dsp:sp modelId="{7C1CD81D-7FA1-4099-B12D-E91894C71607}">
      <dsp:nvSpPr>
        <dsp:cNvPr id="0" name=""/>
        <dsp:cNvSpPr/>
      </dsp:nvSpPr>
      <dsp:spPr>
        <a:xfrm>
          <a:off x="7052400" y="41995"/>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077610-CE89-43D6-8C0F-063509304312}">
      <dsp:nvSpPr>
        <dsp:cNvPr id="0" name=""/>
        <dsp:cNvSpPr/>
      </dsp:nvSpPr>
      <dsp:spPr>
        <a:xfrm>
          <a:off x="5864400" y="245629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822450">
            <a:lnSpc>
              <a:spcPct val="100000"/>
            </a:lnSpc>
            <a:spcBef>
              <a:spcPct val="0"/>
            </a:spcBef>
            <a:spcAft>
              <a:spcPct val="35000"/>
            </a:spcAft>
            <a:buNone/>
          </a:pPr>
          <a:r>
            <a:rPr lang="en-US" sz="4100" b="1" kern="1200">
              <a:latin typeface="Times New Roman"/>
              <a:cs typeface="Times New Roman"/>
            </a:rPr>
            <a:t>Financial Activities</a:t>
          </a:r>
          <a:endParaRPr lang="en-US" sz="4100" b="1" kern="1200"/>
        </a:p>
      </dsp:txBody>
      <dsp:txXfrm>
        <a:off x="5864400" y="2456292"/>
        <a:ext cx="432000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BBA612-8CCC-4D2F-B7A4-BE40A15F85F5}">
      <dsp:nvSpPr>
        <dsp:cNvPr id="0" name=""/>
        <dsp:cNvSpPr/>
      </dsp:nvSpPr>
      <dsp:spPr>
        <a:xfrm>
          <a:off x="657900" y="352712"/>
          <a:ext cx="1990125" cy="1990125"/>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DAF422-268E-44AE-98E7-173A96F29F80}">
      <dsp:nvSpPr>
        <dsp:cNvPr id="0" name=""/>
        <dsp:cNvSpPr/>
      </dsp:nvSpPr>
      <dsp:spPr>
        <a:xfrm>
          <a:off x="1082025" y="776837"/>
          <a:ext cx="1141875" cy="1141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0A4379-1607-4470-8360-40C1B2B173E1}">
      <dsp:nvSpPr>
        <dsp:cNvPr id="0" name=""/>
        <dsp:cNvSpPr/>
      </dsp:nvSpPr>
      <dsp:spPr>
        <a:xfrm>
          <a:off x="21712" y="2962712"/>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IN" sz="2300" kern="1200"/>
            <a:t>Historical Figures</a:t>
          </a:r>
        </a:p>
      </dsp:txBody>
      <dsp:txXfrm>
        <a:off x="21712" y="2962712"/>
        <a:ext cx="3262500" cy="720000"/>
      </dsp:txXfrm>
    </dsp:sp>
    <dsp:sp modelId="{43165202-93A2-45B3-9881-CE6929B5769B}">
      <dsp:nvSpPr>
        <dsp:cNvPr id="0" name=""/>
        <dsp:cNvSpPr/>
      </dsp:nvSpPr>
      <dsp:spPr>
        <a:xfrm>
          <a:off x="4491337" y="352712"/>
          <a:ext cx="1990125" cy="1990125"/>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93403F-17E2-4D64-857B-CA6C79F37BAB}">
      <dsp:nvSpPr>
        <dsp:cNvPr id="0" name=""/>
        <dsp:cNvSpPr/>
      </dsp:nvSpPr>
      <dsp:spPr>
        <a:xfrm>
          <a:off x="4913886" y="805978"/>
          <a:ext cx="1141875" cy="11418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AC3452-B157-46A9-AC74-E9BBA8464326}">
      <dsp:nvSpPr>
        <dsp:cNvPr id="0" name=""/>
        <dsp:cNvSpPr/>
      </dsp:nvSpPr>
      <dsp:spPr>
        <a:xfrm>
          <a:off x="3855150" y="2962712"/>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IN" sz="2300" kern="1200"/>
            <a:t>Financial Assumptions </a:t>
          </a:r>
        </a:p>
      </dsp:txBody>
      <dsp:txXfrm>
        <a:off x="3855150" y="2962712"/>
        <a:ext cx="3262500" cy="720000"/>
      </dsp:txXfrm>
    </dsp:sp>
    <dsp:sp modelId="{37252173-9E3C-4623-8197-0CB67379F7C5}">
      <dsp:nvSpPr>
        <dsp:cNvPr id="0" name=""/>
        <dsp:cNvSpPr/>
      </dsp:nvSpPr>
      <dsp:spPr>
        <a:xfrm>
          <a:off x="8324775" y="352712"/>
          <a:ext cx="1990125" cy="1990125"/>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72343-313E-4F43-B8EC-AA6882D9AB92}">
      <dsp:nvSpPr>
        <dsp:cNvPr id="0" name=""/>
        <dsp:cNvSpPr/>
      </dsp:nvSpPr>
      <dsp:spPr>
        <a:xfrm>
          <a:off x="8748900" y="776837"/>
          <a:ext cx="1141875" cy="11418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35EF0-2CEF-436C-8B8C-A144C88998E8}">
      <dsp:nvSpPr>
        <dsp:cNvPr id="0" name=""/>
        <dsp:cNvSpPr/>
      </dsp:nvSpPr>
      <dsp:spPr>
        <a:xfrm>
          <a:off x="7688587" y="2962712"/>
          <a:ext cx="32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IN" sz="2300" kern="1200"/>
            <a:t>DCF Model</a:t>
          </a:r>
        </a:p>
      </dsp:txBody>
      <dsp:txXfrm>
        <a:off x="7688587" y="2962712"/>
        <a:ext cx="32625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35891-2FBF-5640-97FC-5EFD580272FB}" type="datetimeFigureOut">
              <a:rPr lang="en-US" smtClean="0"/>
              <a:t>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E4A0B-4532-6A44-8DA5-86CA12C8B5F3}" type="slidenum">
              <a:rPr lang="en-US" smtClean="0"/>
              <a:t>‹#›</a:t>
            </a:fld>
            <a:endParaRPr lang="en-US"/>
          </a:p>
        </p:txBody>
      </p:sp>
    </p:spTree>
    <p:extLst>
      <p:ext uri="{BB962C8B-B14F-4D97-AF65-F5344CB8AC3E}">
        <p14:creationId xmlns:p14="http://schemas.microsoft.com/office/powerpoint/2010/main" val="3814213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IN"/>
              <a:t>This timeline showcases Shopify's evolution from a small startup to a leading player in the e-commerce space, highlighting major growth and expansion milestones.</a:t>
            </a:r>
            <a:endParaRPr lang="en-US"/>
          </a:p>
          <a:p>
            <a:pPr marL="171450" indent="-171450">
              <a:spcBef>
                <a:spcPts val="960"/>
              </a:spcBef>
              <a:buFont typeface="Arial"/>
              <a:buChar char="•"/>
            </a:pPr>
            <a:endParaRPr lang="en-IN"/>
          </a:p>
          <a:p>
            <a:pPr marL="171450" indent="-171450">
              <a:buFont typeface="Arial"/>
              <a:buChar char="•"/>
            </a:pPr>
            <a:r>
              <a:rPr lang="en-IN" b="1"/>
              <a:t>Shopify was originated in 2004</a:t>
            </a:r>
            <a:endParaRPr lang="en-IN"/>
          </a:p>
          <a:p>
            <a:pPr marL="171450" indent="-171450">
              <a:buFont typeface="Arial"/>
              <a:buChar char="•"/>
            </a:pPr>
            <a:r>
              <a:rPr lang="en-IN"/>
              <a:t> Two years after its inception, Shopify officially launched its service to the public.</a:t>
            </a:r>
          </a:p>
          <a:p>
            <a:pPr marL="171450" indent="-171450">
              <a:buFont typeface="Arial"/>
              <a:buChar char="•"/>
            </a:pPr>
            <a:r>
              <a:rPr lang="en-IN"/>
              <a:t>Five years into its journey, Shopify expanded its capabilities by launching an app store and an application programming interface (API), allowing third-party developers to create apps and integrations for Shopify stores.</a:t>
            </a:r>
          </a:p>
          <a:p>
            <a:pPr marL="171450" indent="-171450">
              <a:buFont typeface="Arial"/>
              <a:buChar char="•"/>
            </a:pPr>
            <a:r>
              <a:rPr lang="en-IN"/>
              <a:t>Shopify hosted its first contest in 2010, likely to encourage developers to build on its platform and to attract new merchants.</a:t>
            </a:r>
          </a:p>
          <a:p>
            <a:pPr marL="171450" indent="-171450">
              <a:buFont typeface="Arial"/>
              <a:buChar char="•"/>
            </a:pPr>
            <a:r>
              <a:rPr lang="en-IN" b="1"/>
              <a:t>In 2013 </a:t>
            </a:r>
            <a:r>
              <a:rPr lang="en-IN"/>
              <a:t>Shopify introduced its own payment processing system, making it easier for merchants to accept payments.</a:t>
            </a:r>
          </a:p>
          <a:p>
            <a:pPr marL="171450" indent="-171450">
              <a:buFont typeface="Arial"/>
              <a:buChar char="•"/>
            </a:pPr>
            <a:r>
              <a:rPr lang="en-IN" b="1"/>
              <a:t>In 2015 Shopify went public, listing its shares on the stock market through an Initial Public Offering (IPO). With a stock price of USD17 per share</a:t>
            </a:r>
          </a:p>
          <a:p>
            <a:pPr marL="171450" indent="-171450">
              <a:buFont typeface="Arial"/>
              <a:buChar char="•"/>
            </a:pPr>
            <a:r>
              <a:rPr lang="en-IN" b="1"/>
              <a:t>In 2022 </a:t>
            </a:r>
            <a:r>
              <a:rPr lang="en-IN"/>
              <a:t>Shopify implemented a 10-for-1 stock split, from approximately $350 to $35</a:t>
            </a:r>
          </a:p>
          <a:p>
            <a:pPr marL="171450" indent="-171450">
              <a:buFont typeface="Arial"/>
              <a:buChar char="•"/>
            </a:pPr>
            <a:r>
              <a:rPr lang="en-IN"/>
              <a:t>As of the date Shopify is recognized as the third most valuable company in Canada, standing at 132 billion dollars.</a:t>
            </a:r>
          </a:p>
          <a:p>
            <a:pPr marL="171450" indent="-171450">
              <a:buFont typeface="Arial"/>
              <a:buChar char="•"/>
            </a:pPr>
            <a:endParaRPr lang="en-US"/>
          </a:p>
        </p:txBody>
      </p:sp>
      <p:sp>
        <p:nvSpPr>
          <p:cNvPr id="4" name="Slide Number Placeholder 3"/>
          <p:cNvSpPr>
            <a:spLocks noGrp="1"/>
          </p:cNvSpPr>
          <p:nvPr>
            <p:ph type="sldNum" sz="quarter" idx="5"/>
          </p:nvPr>
        </p:nvSpPr>
        <p:spPr/>
        <p:txBody>
          <a:bodyPr/>
          <a:lstStyle/>
          <a:p>
            <a:fld id="{E59E4A0B-4532-6A44-8DA5-86CA12C8B5F3}" type="slidenum">
              <a:rPr lang="en-US" smtClean="0"/>
              <a:t>4</a:t>
            </a:fld>
            <a:endParaRPr lang="en-US"/>
          </a:p>
        </p:txBody>
      </p:sp>
    </p:spTree>
    <p:extLst>
      <p:ext uri="{BB962C8B-B14F-4D97-AF65-F5344CB8AC3E}">
        <p14:creationId xmlns:p14="http://schemas.microsoft.com/office/powerpoint/2010/main" val="865385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9E4A0B-4532-6A44-8DA5-86CA12C8B5F3}" type="slidenum">
              <a:rPr lang="en-US" smtClean="0"/>
              <a:t>18</a:t>
            </a:fld>
            <a:endParaRPr lang="en-US"/>
          </a:p>
        </p:txBody>
      </p:sp>
    </p:spTree>
    <p:extLst>
      <p:ext uri="{BB962C8B-B14F-4D97-AF65-F5344CB8AC3E}">
        <p14:creationId xmlns:p14="http://schemas.microsoft.com/office/powerpoint/2010/main" val="243712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a:solidFill>
                  <a:srgbClr val="000000">
                    <a:hueOff val="0"/>
                    <a:satOff val="0"/>
                    <a:lumOff val="0"/>
                    <a:alphaOff val="0"/>
                  </a:srgbClr>
                </a:solidFill>
                <a:latin typeface="Avenir Next LT Pro"/>
              </a:rPr>
              <a:t>Here are some main strategies that Shopify is focusing for the recent 1 to 2 years, and they are still emphasized in the recent Q3 report from Shopify as their future essential strategies.</a:t>
            </a:r>
          </a:p>
          <a:p>
            <a:endParaRPr lang="en-CA" sz="1200">
              <a:solidFill>
                <a:srgbClr val="000000">
                  <a:hueOff val="0"/>
                  <a:satOff val="0"/>
                  <a:lumOff val="0"/>
                  <a:alphaOff val="0"/>
                </a:srgbClr>
              </a:solidFill>
              <a:latin typeface="Avenir Next LT Pro"/>
            </a:endParaRPr>
          </a:p>
          <a:p>
            <a:endParaRPr lang="en-CA" sz="1200">
              <a:solidFill>
                <a:srgbClr val="000000">
                  <a:hueOff val="0"/>
                  <a:satOff val="0"/>
                  <a:lumOff val="0"/>
                  <a:alphaOff val="0"/>
                </a:srgbClr>
              </a:solidFill>
              <a:latin typeface="Avenir Next LT Pro"/>
            </a:endParaRPr>
          </a:p>
          <a:p>
            <a:endParaRPr lang="en-CA" sz="1200">
              <a:solidFill>
                <a:srgbClr val="000000">
                  <a:hueOff val="0"/>
                  <a:satOff val="0"/>
                  <a:lumOff val="0"/>
                  <a:alphaOff val="0"/>
                </a:srgbClr>
              </a:solidFill>
              <a:latin typeface="Avenir Next LT Pro"/>
            </a:endParaRPr>
          </a:p>
        </p:txBody>
      </p:sp>
      <p:sp>
        <p:nvSpPr>
          <p:cNvPr id="4" name="Slide Number Placeholder 3"/>
          <p:cNvSpPr>
            <a:spLocks noGrp="1"/>
          </p:cNvSpPr>
          <p:nvPr>
            <p:ph type="sldNum" sz="quarter" idx="5"/>
          </p:nvPr>
        </p:nvSpPr>
        <p:spPr/>
        <p:txBody>
          <a:bodyPr/>
          <a:lstStyle/>
          <a:p>
            <a:fld id="{E59E4A0B-4532-6A44-8DA5-86CA12C8B5F3}" type="slidenum">
              <a:rPr lang="en-US" smtClean="0"/>
              <a:t>19</a:t>
            </a:fld>
            <a:endParaRPr lang="en-US"/>
          </a:p>
        </p:txBody>
      </p:sp>
    </p:spTree>
    <p:extLst>
      <p:ext uri="{BB962C8B-B14F-4D97-AF65-F5344CB8AC3E}">
        <p14:creationId xmlns:p14="http://schemas.microsoft.com/office/powerpoint/2010/main" val="2413025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1.  In May 2023, Shopify cut their logistic business, reducing their size by 20%. This may impact their future general and administrative expenses.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2.  Shopify also emphasis their research and technology development a lot. They kept improving their financial solutions and fintech, facilitating their merchants, and in turn help themselves to improve revenue.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3.  AI is another big focus for Shopify this year. They developed nine new features for their AI-enabled features Shopify Magic. And a new tool sidekick will also be available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&gt;&gt;&gt;  2. 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These technology development will increase Shopify’s R&amp;D expenses but </a:t>
            </a:r>
            <a:r>
              <a:rPr lang="en-CA"/>
              <a:t>may</a:t>
            </a:r>
            <a:r>
              <a:rPr lang="zh-CN" altLang="en-US"/>
              <a:t> </a:t>
            </a:r>
            <a:r>
              <a:rPr lang="en-CA" altLang="zh-CN"/>
              <a:t>decrease</a:t>
            </a:r>
            <a:r>
              <a:rPr lang="zh-CN" altLang="en-US"/>
              <a:t> </a:t>
            </a:r>
            <a:r>
              <a:rPr lang="en-CA" altLang="zh-CN"/>
              <a:t>the transaction losses, and </a:t>
            </a:r>
            <a:r>
              <a:rPr lang="en-US"/>
              <a:t>also bring them merchant revenues.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4.  Except for these, </a:t>
            </a:r>
            <a:r>
              <a:rPr lang="en-CA"/>
              <a:t>Shopify has been enhancing features for retail stores, especially those integrated with Shopify's Point of Sale (POS) system. Shopify has supported up to 1000 retail locations for merchants, and this number will </a:t>
            </a:r>
            <a:r>
              <a:rPr lang="en-US"/>
              <a:t>continue to expand in the future, increasing Shopify’s administrative and marketing expenses, but also increase their subscription and merchant revenue.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1" kern="1200">
              <a:solidFill>
                <a:srgbClr val="000000">
                  <a:hueOff val="0"/>
                  <a:satOff val="0"/>
                  <a:lumOff val="0"/>
                  <a:alphaOff val="0"/>
                </a:srgbClr>
              </a:solidFill>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a:solidFill>
                  <a:srgbClr val="000000">
                    <a:hueOff val="0"/>
                    <a:satOff val="0"/>
                    <a:lumOff val="0"/>
                    <a:alphaOff val="0"/>
                  </a:srgbClr>
                </a:solidFill>
                <a:latin typeface="Avenir Next LT Pro"/>
                <a:ea typeface="+mn-ea"/>
                <a:cs typeface="+mn-cs"/>
              </a:rPr>
              <a:t>Cutting Logistic </a:t>
            </a:r>
            <a:r>
              <a:rPr lang="en-US" altLang="zh-CN" sz="1200" b="1" kern="1200">
                <a:solidFill>
                  <a:srgbClr val="000000">
                    <a:hueOff val="0"/>
                    <a:satOff val="0"/>
                    <a:lumOff val="0"/>
                    <a:alphaOff val="0"/>
                  </a:srgbClr>
                </a:solidFill>
                <a:latin typeface="Avenir Next LT Pro"/>
                <a:ea typeface="+mn-ea"/>
                <a:cs typeface="+mn-cs"/>
              </a:rPr>
              <a:t>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rgbClr val="000000">
                    <a:hueOff val="0"/>
                    <a:satOff val="0"/>
                    <a:lumOff val="0"/>
                    <a:alphaOff val="0"/>
                  </a:srgbClr>
                </a:solidFill>
                <a:latin typeface="Avenir Next LT Pro"/>
                <a:ea typeface="+mn-ea"/>
                <a:cs typeface="+mn-cs"/>
              </a:rPr>
              <a:t>could affect their revenue structure and operational expenses.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a:solidFill>
                <a:srgbClr val="000000">
                  <a:hueOff val="0"/>
                  <a:satOff val="0"/>
                  <a:lumOff val="0"/>
                  <a:alphaOff val="0"/>
                </a:srgbClr>
              </a:solidFill>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a:solidFill>
                  <a:srgbClr val="000000">
                    <a:hueOff val="0"/>
                    <a:satOff val="0"/>
                    <a:lumOff val="0"/>
                    <a:alphaOff val="0"/>
                  </a:srgbClr>
                </a:solidFill>
                <a:latin typeface="Avenir Next LT Pro"/>
                <a:ea typeface="+mn-ea"/>
                <a:cs typeface="+mn-cs"/>
              </a:rPr>
              <a:t>Retail plan: </a:t>
            </a:r>
            <a:r>
              <a:rPr lang="en-CA" sz="1200" kern="1200">
                <a:solidFill>
                  <a:srgbClr val="000000">
                    <a:hueOff val="0"/>
                    <a:satOff val="0"/>
                    <a:lumOff val="0"/>
                    <a:alphaOff val="0"/>
                  </a:srgbClr>
                </a:solidFill>
                <a:latin typeface="Avenir Next LT Pro"/>
                <a:ea typeface="+mn-ea"/>
                <a:cs typeface="+mn-cs"/>
              </a:rPr>
              <a:t>This update streamlined the user experience and improved performance in managing locations, alongside significant API enhancements for large-scale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a:solidFill>
                  <a:srgbClr val="374151"/>
                </a:solidFill>
                <a:effectLst/>
                <a:latin typeface="Söhne"/>
              </a:rPr>
              <a:t>point-of-sale (POS) solutions that allow businesses to sell in physical retail locations using their platform, the focus is on helping merchants with both online and offline sales.</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r>
              <a:rPr lang="en-CA" sz="1200" b="1">
                <a:solidFill>
                  <a:srgbClr val="000000">
                    <a:hueOff val="0"/>
                    <a:satOff val="0"/>
                    <a:lumOff val="0"/>
                    <a:alphaOff val="0"/>
                  </a:srgbClr>
                </a:solidFill>
                <a:latin typeface="Avenir Next LT Pro"/>
              </a:rPr>
              <a:t>I</a:t>
            </a:r>
            <a:r>
              <a:rPr lang="en-US" altLang="zh-CN" sz="1200" b="1">
                <a:solidFill>
                  <a:srgbClr val="000000">
                    <a:hueOff val="0"/>
                    <a:satOff val="0"/>
                    <a:lumOff val="0"/>
                    <a:alphaOff val="0"/>
                  </a:srgbClr>
                </a:solidFill>
                <a:latin typeface="Avenir Next LT Pro"/>
              </a:rPr>
              <a:t>n </a:t>
            </a:r>
            <a:r>
              <a:rPr lang="en-CA" sz="1200" b="1">
                <a:solidFill>
                  <a:srgbClr val="000000">
                    <a:hueOff val="0"/>
                    <a:satOff val="0"/>
                    <a:lumOff val="0"/>
                    <a:alphaOff val="0"/>
                  </a:srgbClr>
                </a:solidFill>
                <a:latin typeface="Avenir Next LT Pro"/>
              </a:rPr>
              <a:t>2023,</a:t>
            </a:r>
            <a:r>
              <a:rPr lang="en-CA" sz="1200">
                <a:solidFill>
                  <a:srgbClr val="000000">
                    <a:hueOff val="0"/>
                    <a:satOff val="0"/>
                    <a:lumOff val="0"/>
                    <a:alphaOff val="0"/>
                  </a:srgbClr>
                </a:solidFill>
                <a:latin typeface="Avenir Next LT Pro"/>
              </a:rPr>
              <a:t> in its Q3 report Shopify again </a:t>
            </a:r>
            <a:r>
              <a:rPr lang="en-US" altLang="zh-CN" sz="1200">
                <a:solidFill>
                  <a:srgbClr val="000000">
                    <a:hueOff val="0"/>
                    <a:satOff val="0"/>
                    <a:lumOff val="0"/>
                    <a:alphaOff val="0"/>
                  </a:srgbClr>
                </a:solidFill>
                <a:latin typeface="Avenir Next LT Pro"/>
              </a:rPr>
              <a:t>emphasized its attention and continuous effort to these fields.</a:t>
            </a:r>
            <a:endParaRPr lang="en-CA" sz="1200">
              <a:solidFill>
                <a:srgbClr val="000000">
                  <a:hueOff val="0"/>
                  <a:satOff val="0"/>
                  <a:lumOff val="0"/>
                  <a:alphaOff val="0"/>
                </a:srgbClr>
              </a:solidFill>
              <a:latin typeface="Avenir Next LT Pro"/>
            </a:endParaRPr>
          </a:p>
          <a:p>
            <a:endParaRPr lang="en-CA"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endParaRPr lang="en-CA"/>
          </a:p>
        </p:txBody>
      </p:sp>
      <p:sp>
        <p:nvSpPr>
          <p:cNvPr id="4" name="Slide Number Placeholder 3"/>
          <p:cNvSpPr>
            <a:spLocks noGrp="1"/>
          </p:cNvSpPr>
          <p:nvPr>
            <p:ph type="sldNum" sz="quarter" idx="5"/>
          </p:nvPr>
        </p:nvSpPr>
        <p:spPr/>
        <p:txBody>
          <a:bodyPr/>
          <a:lstStyle/>
          <a:p>
            <a:fld id="{E59E4A0B-4532-6A44-8DA5-86CA12C8B5F3}" type="slidenum">
              <a:rPr lang="en-US" smtClean="0"/>
              <a:t>20</a:t>
            </a:fld>
            <a:endParaRPr lang="en-US"/>
          </a:p>
        </p:txBody>
      </p:sp>
    </p:spTree>
    <p:extLst>
      <p:ext uri="{BB962C8B-B14F-4D97-AF65-F5344CB8AC3E}">
        <p14:creationId xmlns:p14="http://schemas.microsoft.com/office/powerpoint/2010/main" val="3246890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sz="1200">
                <a:solidFill>
                  <a:srgbClr val="000000">
                    <a:hueOff val="0"/>
                    <a:satOff val="0"/>
                    <a:lumOff val="0"/>
                    <a:alphaOff val="0"/>
                  </a:srgbClr>
                </a:solidFill>
                <a:latin typeface="Avenir Next LT Pro"/>
              </a:rPr>
              <a:t>Shopify has cooperated with major social media platforms, including YouTube, Spotify, Tik</a:t>
            </a:r>
            <a:r>
              <a:rPr lang="en-US" altLang="zh-CN" sz="1200">
                <a:solidFill>
                  <a:srgbClr val="000000">
                    <a:hueOff val="0"/>
                    <a:satOff val="0"/>
                    <a:lumOff val="0"/>
                    <a:alphaOff val="0"/>
                  </a:srgbClr>
                </a:solidFill>
                <a:latin typeface="Avenir Next LT Pro"/>
              </a:rPr>
              <a:t>Tok. Such cooperation will keep expanding and contribute to Shopify’s subscription and merchant revenue.</a:t>
            </a:r>
          </a:p>
          <a:p>
            <a:pPr marL="228600" indent="-228600">
              <a:buAutoNum type="arabicPeriod"/>
            </a:pPr>
            <a:endParaRPr lang="en-US" altLang="zh-CN" sz="1200">
              <a:solidFill>
                <a:srgbClr val="000000">
                  <a:hueOff val="0"/>
                  <a:satOff val="0"/>
                  <a:lumOff val="0"/>
                  <a:alphaOff val="0"/>
                </a:srgbClr>
              </a:solidFill>
              <a:latin typeface="Avenir Next LT Pro"/>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a:solidFill>
                  <a:srgbClr val="000000">
                    <a:hueOff val="0"/>
                    <a:satOff val="0"/>
                    <a:lumOff val="0"/>
                    <a:alphaOff val="0"/>
                  </a:srgbClr>
                </a:solidFill>
                <a:latin typeface="Avenir Next LT Pro"/>
              </a:rPr>
              <a:t>Another important aspect is that Shopify has increase their subscription price in 2023 by 30%. This is their first </a:t>
            </a:r>
            <a:r>
              <a:rPr lang="en-CA">
                <a:solidFill>
                  <a:srgbClr val="000000">
                    <a:hueOff val="0"/>
                    <a:satOff val="0"/>
                    <a:lumOff val="0"/>
                    <a:alphaOff val="0"/>
                  </a:srgbClr>
                </a:solidFill>
                <a:latin typeface="Avenir Next LT Pro"/>
              </a:rPr>
              <a:t>major pricing change in the past 12 years. We assume this will increase their subscription revenue.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CA">
              <a:solidFill>
                <a:srgbClr val="000000">
                  <a:hueOff val="0"/>
                  <a:satOff val="0"/>
                  <a:lumOff val="0"/>
                  <a:alphaOff val="0"/>
                </a:srgbClr>
              </a:solidFill>
              <a:latin typeface="Avenir Next LT Pro"/>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a:solidFill>
                  <a:srgbClr val="000000">
                    <a:hueOff val="0"/>
                    <a:satOff val="0"/>
                    <a:lumOff val="0"/>
                    <a:alphaOff val="0"/>
                  </a:srgbClr>
                </a:solidFill>
                <a:latin typeface="Avenir Next LT Pro"/>
              </a:rPr>
              <a:t>B2B and wholesale market is also a main focus for the future years. Although these </a:t>
            </a:r>
            <a:r>
              <a:rPr lang="en-CA" err="1">
                <a:solidFill>
                  <a:srgbClr val="000000">
                    <a:hueOff val="0"/>
                    <a:satOff val="0"/>
                    <a:lumOff val="0"/>
                    <a:alphaOff val="0"/>
                  </a:srgbClr>
                </a:solidFill>
                <a:latin typeface="Avenir Next LT Pro"/>
              </a:rPr>
              <a:t>expanssion</a:t>
            </a:r>
            <a:r>
              <a:rPr lang="en-CA">
                <a:solidFill>
                  <a:srgbClr val="000000">
                    <a:hueOff val="0"/>
                    <a:satOff val="0"/>
                    <a:lumOff val="0"/>
                    <a:alphaOff val="0"/>
                  </a:srgbClr>
                </a:solidFill>
                <a:latin typeface="Avenir Next LT Pro"/>
              </a:rPr>
              <a:t> will increase the cost of administration, R&amp;D, and marketing; it potentially increases revenue as well.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CA">
              <a:solidFill>
                <a:srgbClr val="000000">
                  <a:hueOff val="0"/>
                  <a:satOff val="0"/>
                  <a:lumOff val="0"/>
                  <a:alphaOff val="0"/>
                </a:srgbClr>
              </a:solidFill>
              <a:latin typeface="Avenir Next LT Pro"/>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CA">
                <a:solidFill>
                  <a:srgbClr val="000000">
                    <a:hueOff val="0"/>
                    <a:satOff val="0"/>
                    <a:lumOff val="0"/>
                    <a:alphaOff val="0"/>
                  </a:srgbClr>
                </a:solidFill>
                <a:latin typeface="Avenir Next LT Pro"/>
              </a:rPr>
              <a:t>In addition, connecting merchants with major marketplaces brings positive effects for the revenue. During this process, administration, R&amp;D, and</a:t>
            </a:r>
            <a:r>
              <a:rPr lang="zh-CN" altLang="en-US">
                <a:solidFill>
                  <a:srgbClr val="000000">
                    <a:hueOff val="0"/>
                    <a:satOff val="0"/>
                    <a:lumOff val="0"/>
                    <a:alphaOff val="0"/>
                  </a:srgbClr>
                </a:solidFill>
                <a:latin typeface="Avenir Next LT Pro"/>
              </a:rPr>
              <a:t> </a:t>
            </a:r>
            <a:r>
              <a:rPr lang="en-CA" altLang="zh-CN">
                <a:solidFill>
                  <a:srgbClr val="000000">
                    <a:hueOff val="0"/>
                    <a:satOff val="0"/>
                    <a:lumOff val="0"/>
                    <a:alphaOff val="0"/>
                  </a:srgbClr>
                </a:solidFill>
                <a:latin typeface="Avenir Next LT Pro"/>
              </a:rPr>
              <a:t>marketing</a:t>
            </a:r>
            <a:r>
              <a:rPr lang="zh-CN" altLang="en-US">
                <a:solidFill>
                  <a:srgbClr val="000000">
                    <a:hueOff val="0"/>
                    <a:satOff val="0"/>
                    <a:lumOff val="0"/>
                    <a:alphaOff val="0"/>
                  </a:srgbClr>
                </a:solidFill>
                <a:latin typeface="Avenir Next LT Pro"/>
              </a:rPr>
              <a:t> </a:t>
            </a:r>
            <a:r>
              <a:rPr lang="en-CA" altLang="zh-CN">
                <a:solidFill>
                  <a:srgbClr val="000000">
                    <a:hueOff val="0"/>
                    <a:satOff val="0"/>
                    <a:lumOff val="0"/>
                    <a:alphaOff val="0"/>
                  </a:srgbClr>
                </a:solidFill>
                <a:latin typeface="Avenir Next LT Pro"/>
              </a:rPr>
              <a:t>expenses</a:t>
            </a:r>
            <a:r>
              <a:rPr lang="zh-CN" altLang="en-US">
                <a:solidFill>
                  <a:srgbClr val="000000">
                    <a:hueOff val="0"/>
                    <a:satOff val="0"/>
                    <a:lumOff val="0"/>
                    <a:alphaOff val="0"/>
                  </a:srgbClr>
                </a:solidFill>
                <a:latin typeface="Avenir Next LT Pro"/>
              </a:rPr>
              <a:t> </a:t>
            </a:r>
            <a:r>
              <a:rPr lang="en-CA" altLang="zh-CN">
                <a:solidFill>
                  <a:srgbClr val="000000">
                    <a:hueOff val="0"/>
                    <a:satOff val="0"/>
                    <a:lumOff val="0"/>
                    <a:alphaOff val="0"/>
                  </a:srgbClr>
                </a:solidFill>
                <a:latin typeface="Avenir Next LT Pro"/>
              </a:rPr>
              <a:t>may also increase.</a:t>
            </a:r>
            <a:endParaRPr lang="en-CA">
              <a:solidFill>
                <a:srgbClr val="000000">
                  <a:hueOff val="0"/>
                  <a:satOff val="0"/>
                  <a:lumOff val="0"/>
                  <a:alphaOff val="0"/>
                </a:srgbClr>
              </a:solidFill>
              <a:latin typeface="Avenir Next LT Pro"/>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CA">
              <a:solidFill>
                <a:srgbClr val="000000">
                  <a:hueOff val="0"/>
                  <a:satOff val="0"/>
                  <a:lumOff val="0"/>
                  <a:alphaOff val="0"/>
                </a:srgbClr>
              </a:solidFill>
              <a:latin typeface="Avenir Next LT Pro"/>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CA">
              <a:solidFill>
                <a:srgbClr val="000000">
                  <a:hueOff val="0"/>
                  <a:satOff val="0"/>
                  <a:lumOff val="0"/>
                  <a:alphaOff val="0"/>
                </a:srgbClr>
              </a:solidFill>
              <a:latin typeface="Avenir Next LT Pro"/>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CA">
              <a:solidFill>
                <a:srgbClr val="000000">
                  <a:hueOff val="0"/>
                  <a:satOff val="0"/>
                  <a:lumOff val="0"/>
                  <a:alphaOff val="0"/>
                </a:srgbClr>
              </a:solidFill>
              <a:latin typeface="Avenir Next LT Pro"/>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CA">
              <a:solidFill>
                <a:srgbClr val="000000">
                  <a:hueOff val="0"/>
                  <a:satOff val="0"/>
                  <a:lumOff val="0"/>
                  <a:alphaOff val="0"/>
                </a:srgbClr>
              </a:solidFill>
              <a:latin typeface="Avenir Next LT Pro"/>
            </a:endParaRPr>
          </a:p>
          <a:p>
            <a:pPr marL="228600" indent="-228600">
              <a:buAutoNum type="arabicPeriod"/>
            </a:pPr>
            <a:endParaRPr lang="en-US" altLang="zh-CN" sz="1200">
              <a:solidFill>
                <a:srgbClr val="000000">
                  <a:hueOff val="0"/>
                  <a:satOff val="0"/>
                  <a:lumOff val="0"/>
                  <a:alphaOff val="0"/>
                </a:srgbClr>
              </a:solidFill>
              <a:latin typeface="Avenir Next LT Pro"/>
            </a:endParaRPr>
          </a:p>
          <a:p>
            <a:pPr marL="228600" indent="-228600">
              <a:buAutoNum type="arabicPeriod"/>
            </a:pPr>
            <a:endParaRPr lang="en-US" altLang="zh-CN" sz="1200">
              <a:solidFill>
                <a:srgbClr val="000000">
                  <a:hueOff val="0"/>
                  <a:satOff val="0"/>
                  <a:lumOff val="0"/>
                  <a:alphaOff val="0"/>
                </a:srgbClr>
              </a:solidFill>
              <a:latin typeface="Avenir Next LT Pro"/>
            </a:endParaRPr>
          </a:p>
          <a:p>
            <a:pPr marL="228600" indent="-228600">
              <a:buAutoNum type="arabicPeriod"/>
            </a:pPr>
            <a:endParaRPr lang="en-US" altLang="zh-CN" sz="1200">
              <a:solidFill>
                <a:srgbClr val="000000">
                  <a:hueOff val="0"/>
                  <a:satOff val="0"/>
                  <a:lumOff val="0"/>
                  <a:alphaOff val="0"/>
                </a:srgbClr>
              </a:solidFill>
              <a:latin typeface="Avenir Next LT Pro"/>
            </a:endParaRPr>
          </a:p>
          <a:p>
            <a:pPr marL="228600" indent="-228600">
              <a:buAutoNum type="arabicPeriod"/>
            </a:pPr>
            <a:endParaRPr lang="en-CA" sz="1200">
              <a:solidFill>
                <a:srgbClr val="000000">
                  <a:hueOff val="0"/>
                  <a:satOff val="0"/>
                  <a:lumOff val="0"/>
                  <a:alphaOff val="0"/>
                </a:srgbClr>
              </a:solidFill>
              <a:latin typeface="Avenir Next LT Pro"/>
            </a:endParaRPr>
          </a:p>
        </p:txBody>
      </p:sp>
      <p:sp>
        <p:nvSpPr>
          <p:cNvPr id="4" name="Slide Number Placeholder 3"/>
          <p:cNvSpPr>
            <a:spLocks noGrp="1"/>
          </p:cNvSpPr>
          <p:nvPr>
            <p:ph type="sldNum" sz="quarter" idx="5"/>
          </p:nvPr>
        </p:nvSpPr>
        <p:spPr/>
        <p:txBody>
          <a:bodyPr/>
          <a:lstStyle/>
          <a:p>
            <a:fld id="{E59E4A0B-4532-6A44-8DA5-86CA12C8B5F3}" type="slidenum">
              <a:rPr lang="en-US" smtClean="0"/>
              <a:t>21</a:t>
            </a:fld>
            <a:endParaRPr lang="en-US"/>
          </a:p>
        </p:txBody>
      </p:sp>
    </p:spTree>
    <p:extLst>
      <p:ext uri="{BB962C8B-B14F-4D97-AF65-F5344CB8AC3E}">
        <p14:creationId xmlns:p14="http://schemas.microsoft.com/office/powerpoint/2010/main" val="1220168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a:solidFill>
                  <a:srgbClr val="000000">
                    <a:hueOff val="0"/>
                    <a:satOff val="0"/>
                    <a:lumOff val="0"/>
                    <a:alphaOff val="0"/>
                  </a:srgbClr>
                </a:solidFill>
                <a:latin typeface="Avenir Next LT Pro"/>
              </a:rPr>
              <a:t>We put these strategies into different </a:t>
            </a:r>
            <a:r>
              <a:rPr lang="en-US" altLang="zh-CN" sz="1200">
                <a:solidFill>
                  <a:srgbClr val="000000">
                    <a:hueOff val="0"/>
                    <a:satOff val="0"/>
                    <a:lumOff val="0"/>
                    <a:alphaOff val="0"/>
                  </a:srgbClr>
                </a:solidFill>
                <a:latin typeface="Avenir Next LT Pro"/>
              </a:rPr>
              <a:t>categories and used them as a facility to build up our DCF model.</a:t>
            </a:r>
            <a:endParaRPr lang="en-CA" sz="1200">
              <a:solidFill>
                <a:srgbClr val="000000">
                  <a:hueOff val="0"/>
                  <a:satOff val="0"/>
                  <a:lumOff val="0"/>
                  <a:alphaOff val="0"/>
                </a:srgbClr>
              </a:solidFill>
              <a:latin typeface="Avenir Next LT Pro"/>
            </a:endParaRPr>
          </a:p>
        </p:txBody>
      </p:sp>
      <p:sp>
        <p:nvSpPr>
          <p:cNvPr id="4" name="Slide Number Placeholder 3"/>
          <p:cNvSpPr>
            <a:spLocks noGrp="1"/>
          </p:cNvSpPr>
          <p:nvPr>
            <p:ph type="sldNum" sz="quarter" idx="5"/>
          </p:nvPr>
        </p:nvSpPr>
        <p:spPr/>
        <p:txBody>
          <a:bodyPr/>
          <a:lstStyle/>
          <a:p>
            <a:fld id="{E59E4A0B-4532-6A44-8DA5-86CA12C8B5F3}" type="slidenum">
              <a:rPr lang="en-US" smtClean="0"/>
              <a:t>22</a:t>
            </a:fld>
            <a:endParaRPr lang="en-US"/>
          </a:p>
        </p:txBody>
      </p:sp>
    </p:spTree>
    <p:extLst>
      <p:ext uri="{BB962C8B-B14F-4D97-AF65-F5344CB8AC3E}">
        <p14:creationId xmlns:p14="http://schemas.microsoft.com/office/powerpoint/2010/main" val="3193975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9900" marR="317500" indent="-228600">
              <a:lnSpc>
                <a:spcPct val="111100"/>
              </a:lnSpc>
              <a:spcBef>
                <a:spcPts val="800"/>
              </a:spcBef>
              <a:buAutoNum type="arabicPeriod"/>
              <a:tabLst>
                <a:tab pos="469900" algn="l"/>
              </a:tabLst>
            </a:pPr>
            <a:r>
              <a:rPr lang="en-IN" sz="1200">
                <a:latin typeface="Times New Roman"/>
                <a:cs typeface="Times New Roman"/>
              </a:rPr>
              <a:t>Assumptions</a:t>
            </a:r>
            <a:r>
              <a:rPr lang="en-IN" sz="1200" spc="-15">
                <a:latin typeface="Times New Roman"/>
                <a:cs typeface="Times New Roman"/>
              </a:rPr>
              <a:t> </a:t>
            </a:r>
            <a:r>
              <a:rPr lang="en-IN" sz="1200">
                <a:latin typeface="Times New Roman"/>
                <a:cs typeface="Times New Roman"/>
              </a:rPr>
              <a:t>about</a:t>
            </a:r>
            <a:r>
              <a:rPr lang="en-IN" sz="1200" spc="-30">
                <a:latin typeface="Times New Roman"/>
                <a:cs typeface="Times New Roman"/>
              </a:rPr>
              <a:t> </a:t>
            </a:r>
            <a:r>
              <a:rPr lang="en-IN" sz="1200">
                <a:latin typeface="Times New Roman"/>
                <a:cs typeface="Times New Roman"/>
              </a:rPr>
              <a:t>sales</a:t>
            </a:r>
            <a:r>
              <a:rPr lang="en-IN" sz="1200" spc="-15">
                <a:latin typeface="Times New Roman"/>
                <a:cs typeface="Times New Roman"/>
              </a:rPr>
              <a:t> </a:t>
            </a:r>
            <a:r>
              <a:rPr lang="en-IN" sz="1200">
                <a:latin typeface="Times New Roman"/>
                <a:cs typeface="Times New Roman"/>
              </a:rPr>
              <a:t>growth</a:t>
            </a:r>
            <a:r>
              <a:rPr lang="en-IN" sz="1200" spc="-20">
                <a:latin typeface="Times New Roman"/>
                <a:cs typeface="Times New Roman"/>
              </a:rPr>
              <a:t> </a:t>
            </a:r>
            <a:r>
              <a:rPr lang="en-IN" sz="1200">
                <a:latin typeface="Times New Roman"/>
                <a:cs typeface="Times New Roman"/>
              </a:rPr>
              <a:t>can</a:t>
            </a:r>
            <a:r>
              <a:rPr lang="en-IN" sz="1200" spc="-20">
                <a:latin typeface="Times New Roman"/>
                <a:cs typeface="Times New Roman"/>
              </a:rPr>
              <a:t> </a:t>
            </a:r>
            <a:r>
              <a:rPr lang="en-IN" sz="1200">
                <a:latin typeface="Times New Roman"/>
                <a:cs typeface="Times New Roman"/>
              </a:rPr>
              <a:t>be</a:t>
            </a:r>
            <a:r>
              <a:rPr lang="en-IN" sz="1200" spc="-30">
                <a:latin typeface="Times New Roman"/>
                <a:cs typeface="Times New Roman"/>
              </a:rPr>
              <a:t> </a:t>
            </a:r>
            <a:r>
              <a:rPr lang="en-IN" sz="1200">
                <a:latin typeface="Times New Roman"/>
                <a:cs typeface="Times New Roman"/>
              </a:rPr>
              <a:t>based</a:t>
            </a:r>
            <a:r>
              <a:rPr lang="en-IN" sz="1200" spc="-20">
                <a:latin typeface="Times New Roman"/>
                <a:cs typeface="Times New Roman"/>
              </a:rPr>
              <a:t> </a:t>
            </a:r>
            <a:r>
              <a:rPr lang="en-IN" sz="1200">
                <a:latin typeface="Times New Roman"/>
                <a:cs typeface="Times New Roman"/>
              </a:rPr>
              <a:t>on</a:t>
            </a:r>
            <a:r>
              <a:rPr lang="en-IN" sz="1200" spc="-20">
                <a:latin typeface="Times New Roman"/>
                <a:cs typeface="Times New Roman"/>
              </a:rPr>
              <a:t> </a:t>
            </a:r>
            <a:r>
              <a:rPr lang="en-IN" sz="1200">
                <a:latin typeface="Times New Roman"/>
                <a:cs typeface="Times New Roman"/>
              </a:rPr>
              <a:t>global</a:t>
            </a:r>
            <a:r>
              <a:rPr lang="en-IN" sz="1200" spc="-30">
                <a:latin typeface="Times New Roman"/>
                <a:cs typeface="Times New Roman"/>
              </a:rPr>
              <a:t> </a:t>
            </a:r>
            <a:r>
              <a:rPr lang="en-IN" sz="1200" spc="-10">
                <a:latin typeface="Times New Roman"/>
                <a:cs typeface="Times New Roman"/>
              </a:rPr>
              <a:t>economic </a:t>
            </a:r>
            <a:r>
              <a:rPr lang="en-IN" sz="1200">
                <a:latin typeface="Times New Roman"/>
                <a:cs typeface="Times New Roman"/>
              </a:rPr>
              <a:t>trends and Sales</a:t>
            </a:r>
            <a:r>
              <a:rPr lang="en-IN" sz="1200" spc="-30">
                <a:latin typeface="Times New Roman"/>
                <a:cs typeface="Times New Roman"/>
              </a:rPr>
              <a:t> </a:t>
            </a:r>
            <a:r>
              <a:rPr lang="en-IN" sz="1200" spc="-10">
                <a:latin typeface="Times New Roman"/>
                <a:cs typeface="Times New Roman"/>
              </a:rPr>
              <a:t>Growth tr</a:t>
            </a:r>
            <a:r>
              <a:rPr lang="en-IN" sz="1200">
                <a:latin typeface="Times New Roman"/>
                <a:cs typeface="Times New Roman"/>
              </a:rPr>
              <a:t>ends,</a:t>
            </a:r>
            <a:r>
              <a:rPr lang="en-IN" sz="1200" spc="-20">
                <a:latin typeface="Times New Roman"/>
                <a:cs typeface="Times New Roman"/>
              </a:rPr>
              <a:t> </a:t>
            </a:r>
            <a:r>
              <a:rPr lang="en-IN" sz="1200" spc="-10">
                <a:latin typeface="Times New Roman"/>
                <a:cs typeface="Times New Roman"/>
              </a:rPr>
              <a:t>technological</a:t>
            </a:r>
            <a:r>
              <a:rPr lang="en-IN" sz="1200" spc="-30">
                <a:latin typeface="Times New Roman"/>
                <a:cs typeface="Times New Roman"/>
              </a:rPr>
              <a:t> </a:t>
            </a:r>
            <a:r>
              <a:rPr lang="en-IN" sz="1200">
                <a:latin typeface="Times New Roman"/>
                <a:cs typeface="Times New Roman"/>
              </a:rPr>
              <a:t>adoption</a:t>
            </a:r>
            <a:r>
              <a:rPr lang="en-IN" sz="1200" spc="-20">
                <a:latin typeface="Times New Roman"/>
                <a:cs typeface="Times New Roman"/>
              </a:rPr>
              <a:t> </a:t>
            </a:r>
            <a:r>
              <a:rPr lang="en-IN" sz="1200">
                <a:latin typeface="Times New Roman"/>
                <a:cs typeface="Times New Roman"/>
              </a:rPr>
              <a:t>rates,</a:t>
            </a:r>
            <a:r>
              <a:rPr lang="en-IN" sz="1200" spc="-20">
                <a:latin typeface="Times New Roman"/>
                <a:cs typeface="Times New Roman"/>
              </a:rPr>
              <a:t> </a:t>
            </a:r>
            <a:r>
              <a:rPr lang="en-IN" sz="1200">
                <a:latin typeface="Times New Roman"/>
                <a:cs typeface="Times New Roman"/>
              </a:rPr>
              <a:t>and</a:t>
            </a:r>
            <a:r>
              <a:rPr lang="en-IN" sz="1200" spc="-20">
                <a:latin typeface="Times New Roman"/>
                <a:cs typeface="Times New Roman"/>
              </a:rPr>
              <a:t> </a:t>
            </a:r>
            <a:r>
              <a:rPr lang="en-IN" sz="1200">
                <a:latin typeface="Times New Roman"/>
                <a:cs typeface="Times New Roman"/>
              </a:rPr>
              <a:t>expansion</a:t>
            </a:r>
            <a:r>
              <a:rPr lang="en-IN" sz="1200" spc="-5">
                <a:latin typeface="Times New Roman"/>
                <a:cs typeface="Times New Roman"/>
              </a:rPr>
              <a:t> </a:t>
            </a:r>
            <a:r>
              <a:rPr lang="en-IN" sz="1200" spc="-10">
                <a:latin typeface="Times New Roman"/>
                <a:cs typeface="Times New Roman"/>
              </a:rPr>
              <a:t>strategies.</a:t>
            </a:r>
          </a:p>
          <a:p>
            <a:pPr marL="469900" marR="317500" indent="-228600">
              <a:lnSpc>
                <a:spcPct val="111100"/>
              </a:lnSpc>
              <a:spcBef>
                <a:spcPts val="800"/>
              </a:spcBef>
              <a:buAutoNum type="arabicPeriod"/>
              <a:tabLst>
                <a:tab pos="469900" algn="l"/>
              </a:tabLst>
            </a:pPr>
            <a:endParaRPr lang="en-IN" sz="1200">
              <a:latin typeface="Times New Roman"/>
              <a:cs typeface="Times New Roman"/>
            </a:endParaRPr>
          </a:p>
          <a:p>
            <a:pPr marL="469900" marR="5080" indent="-228600">
              <a:lnSpc>
                <a:spcPct val="111100"/>
              </a:lnSpc>
              <a:spcBef>
                <a:spcPts val="800"/>
              </a:spcBef>
              <a:buAutoNum type="arabicPeriod"/>
              <a:tabLst>
                <a:tab pos="469900" algn="l"/>
              </a:tabLst>
            </a:pPr>
            <a:r>
              <a:rPr lang="en-IN" sz="1200" spc="-10">
                <a:latin typeface="Times New Roman"/>
                <a:cs typeface="Times New Roman"/>
              </a:rPr>
              <a:t>Operational</a:t>
            </a:r>
            <a:r>
              <a:rPr lang="en-IN" sz="1200" spc="-50">
                <a:latin typeface="Times New Roman"/>
                <a:cs typeface="Times New Roman"/>
              </a:rPr>
              <a:t> </a:t>
            </a:r>
            <a:r>
              <a:rPr lang="en-IN" sz="1200" spc="-10">
                <a:latin typeface="Times New Roman"/>
                <a:cs typeface="Times New Roman"/>
              </a:rPr>
              <a:t>Costs:</a:t>
            </a:r>
            <a:r>
              <a:rPr lang="en-IN" sz="1200" spc="-85">
                <a:latin typeface="Times New Roman"/>
                <a:cs typeface="Times New Roman"/>
              </a:rPr>
              <a:t> </a:t>
            </a:r>
            <a:r>
              <a:rPr lang="en-IN" sz="1200">
                <a:latin typeface="Times New Roman"/>
                <a:cs typeface="Times New Roman"/>
              </a:rPr>
              <a:t>Assumptions</a:t>
            </a:r>
            <a:r>
              <a:rPr lang="en-IN" sz="1200" spc="-20">
                <a:latin typeface="Times New Roman"/>
                <a:cs typeface="Times New Roman"/>
              </a:rPr>
              <a:t> </a:t>
            </a:r>
            <a:r>
              <a:rPr lang="en-IN" sz="1200">
                <a:latin typeface="Times New Roman"/>
                <a:cs typeface="Times New Roman"/>
              </a:rPr>
              <a:t>should</a:t>
            </a:r>
            <a:r>
              <a:rPr lang="en-IN" sz="1200" spc="-25">
                <a:latin typeface="Times New Roman"/>
                <a:cs typeface="Times New Roman"/>
              </a:rPr>
              <a:t> </a:t>
            </a:r>
            <a:r>
              <a:rPr lang="en-IN" sz="1200">
                <a:latin typeface="Times New Roman"/>
                <a:cs typeface="Times New Roman"/>
              </a:rPr>
              <a:t>include</a:t>
            </a:r>
            <a:r>
              <a:rPr lang="en-IN" sz="1200" spc="-30">
                <a:latin typeface="Times New Roman"/>
                <a:cs typeface="Times New Roman"/>
              </a:rPr>
              <a:t> </a:t>
            </a:r>
            <a:r>
              <a:rPr lang="en-IN" sz="1200">
                <a:latin typeface="Times New Roman"/>
                <a:cs typeface="Times New Roman"/>
              </a:rPr>
              <a:t>potential</a:t>
            </a:r>
            <a:r>
              <a:rPr lang="en-IN" sz="1200" spc="-10">
                <a:latin typeface="Times New Roman"/>
                <a:cs typeface="Times New Roman"/>
              </a:rPr>
              <a:t> </a:t>
            </a:r>
            <a:r>
              <a:rPr lang="en-IN" sz="1200">
                <a:latin typeface="Times New Roman"/>
                <a:cs typeface="Times New Roman"/>
              </a:rPr>
              <a:t>increases</a:t>
            </a:r>
            <a:r>
              <a:rPr lang="en-IN" sz="1200" spc="-20">
                <a:latin typeface="Times New Roman"/>
                <a:cs typeface="Times New Roman"/>
              </a:rPr>
              <a:t> </a:t>
            </a:r>
            <a:r>
              <a:rPr lang="en-IN" sz="1200">
                <a:latin typeface="Times New Roman"/>
                <a:cs typeface="Times New Roman"/>
              </a:rPr>
              <a:t>due</a:t>
            </a:r>
            <a:r>
              <a:rPr lang="en-IN" sz="1200" spc="-30">
                <a:latin typeface="Times New Roman"/>
                <a:cs typeface="Times New Roman"/>
              </a:rPr>
              <a:t> </a:t>
            </a:r>
            <a:r>
              <a:rPr lang="en-IN" sz="1200">
                <a:latin typeface="Times New Roman"/>
                <a:cs typeface="Times New Roman"/>
              </a:rPr>
              <a:t>to</a:t>
            </a:r>
            <a:r>
              <a:rPr lang="en-IN" sz="1200" spc="-25">
                <a:latin typeface="Times New Roman"/>
                <a:cs typeface="Times New Roman"/>
              </a:rPr>
              <a:t> </a:t>
            </a:r>
            <a:r>
              <a:rPr lang="en-IN" sz="1200" spc="-10">
                <a:latin typeface="Times New Roman"/>
                <a:cs typeface="Times New Roman"/>
              </a:rPr>
              <a:t>investments </a:t>
            </a:r>
            <a:r>
              <a:rPr lang="en-IN" sz="1200">
                <a:latin typeface="Times New Roman"/>
                <a:cs typeface="Times New Roman"/>
              </a:rPr>
              <a:t>in</a:t>
            </a:r>
            <a:r>
              <a:rPr lang="en-IN" sz="1200" spc="-20">
                <a:latin typeface="Times New Roman"/>
                <a:cs typeface="Times New Roman"/>
              </a:rPr>
              <a:t> </a:t>
            </a:r>
            <a:r>
              <a:rPr lang="en-IN" sz="1200" spc="-10">
                <a:latin typeface="Times New Roman"/>
                <a:cs typeface="Times New Roman"/>
              </a:rPr>
              <a:t>technology,</a:t>
            </a:r>
            <a:r>
              <a:rPr lang="en-IN" sz="1200" spc="-20">
                <a:latin typeface="Times New Roman"/>
                <a:cs typeface="Times New Roman"/>
              </a:rPr>
              <a:t> </a:t>
            </a:r>
            <a:r>
              <a:rPr lang="en-IN" sz="1200">
                <a:latin typeface="Times New Roman"/>
                <a:cs typeface="Times New Roman"/>
              </a:rPr>
              <a:t>marketing,</a:t>
            </a:r>
            <a:r>
              <a:rPr lang="en-IN" sz="1200" spc="-20">
                <a:latin typeface="Times New Roman"/>
                <a:cs typeface="Times New Roman"/>
              </a:rPr>
              <a:t> </a:t>
            </a:r>
            <a:r>
              <a:rPr lang="en-IN" sz="1200">
                <a:latin typeface="Times New Roman"/>
                <a:cs typeface="Times New Roman"/>
              </a:rPr>
              <a:t>and </a:t>
            </a:r>
            <a:r>
              <a:rPr lang="en-IN" sz="1200" spc="-10">
                <a:latin typeface="Times New Roman"/>
                <a:cs typeface="Times New Roman"/>
              </a:rPr>
              <a:t>compliance</a:t>
            </a:r>
            <a:r>
              <a:rPr lang="en-IN" sz="1200" spc="-25">
                <a:latin typeface="Times New Roman"/>
                <a:cs typeface="Times New Roman"/>
              </a:rPr>
              <a:t> </a:t>
            </a:r>
            <a:r>
              <a:rPr lang="en-IN" sz="1200">
                <a:latin typeface="Times New Roman"/>
                <a:cs typeface="Times New Roman"/>
              </a:rPr>
              <a:t>with</a:t>
            </a:r>
            <a:r>
              <a:rPr lang="en-IN" sz="1200" spc="-20">
                <a:latin typeface="Times New Roman"/>
                <a:cs typeface="Times New Roman"/>
              </a:rPr>
              <a:t> </a:t>
            </a:r>
            <a:r>
              <a:rPr lang="en-IN" sz="1200" spc="-10">
                <a:latin typeface="Times New Roman"/>
                <a:cs typeface="Times New Roman"/>
              </a:rPr>
              <a:t>regulations.</a:t>
            </a:r>
          </a:p>
          <a:p>
            <a:pPr marL="469900" marR="5080" indent="-228600">
              <a:lnSpc>
                <a:spcPct val="111100"/>
              </a:lnSpc>
              <a:spcBef>
                <a:spcPts val="800"/>
              </a:spcBef>
              <a:buAutoNum type="arabicPeriod"/>
              <a:tabLst>
                <a:tab pos="469900" algn="l"/>
              </a:tabLst>
            </a:pPr>
            <a:endParaRPr lang="en-IN" sz="1200">
              <a:latin typeface="Times New Roman"/>
              <a:cs typeface="Times New Roman"/>
            </a:endParaRPr>
          </a:p>
          <a:p>
            <a:pPr marL="469900" marR="528320" indent="-228600">
              <a:lnSpc>
                <a:spcPct val="111100"/>
              </a:lnSpc>
              <a:spcBef>
                <a:spcPts val="780"/>
              </a:spcBef>
              <a:buAutoNum type="arabicPeriod"/>
              <a:tabLst>
                <a:tab pos="469900" algn="l"/>
              </a:tabLst>
            </a:pPr>
            <a:r>
              <a:rPr lang="en-IN" sz="1200">
                <a:latin typeface="Times New Roman"/>
                <a:cs typeface="Times New Roman"/>
              </a:rPr>
              <a:t>Market</a:t>
            </a:r>
            <a:r>
              <a:rPr lang="en-IN" sz="1200" spc="-45">
                <a:latin typeface="Times New Roman"/>
                <a:cs typeface="Times New Roman"/>
              </a:rPr>
              <a:t> </a:t>
            </a:r>
            <a:r>
              <a:rPr lang="en-IN" sz="1200">
                <a:latin typeface="Times New Roman"/>
                <a:cs typeface="Times New Roman"/>
              </a:rPr>
              <a:t>Expansion:</a:t>
            </a:r>
            <a:r>
              <a:rPr lang="en-IN" sz="1200" spc="-45">
                <a:latin typeface="Times New Roman"/>
                <a:cs typeface="Times New Roman"/>
              </a:rPr>
              <a:t> </a:t>
            </a:r>
            <a:r>
              <a:rPr lang="en-IN" sz="1200">
                <a:latin typeface="Times New Roman"/>
                <a:cs typeface="Times New Roman"/>
              </a:rPr>
              <a:t>Revenue</a:t>
            </a:r>
            <a:r>
              <a:rPr lang="en-IN" sz="1200" spc="-45">
                <a:latin typeface="Times New Roman"/>
                <a:cs typeface="Times New Roman"/>
              </a:rPr>
              <a:t> </a:t>
            </a:r>
            <a:r>
              <a:rPr lang="en-IN" sz="1200">
                <a:latin typeface="Times New Roman"/>
                <a:cs typeface="Times New Roman"/>
              </a:rPr>
              <a:t>projections</a:t>
            </a:r>
            <a:r>
              <a:rPr lang="en-IN" sz="1200" spc="-30">
                <a:latin typeface="Times New Roman"/>
                <a:cs typeface="Times New Roman"/>
              </a:rPr>
              <a:t> </a:t>
            </a:r>
            <a:r>
              <a:rPr lang="en-IN" sz="1200">
                <a:latin typeface="Times New Roman"/>
                <a:cs typeface="Times New Roman"/>
              </a:rPr>
              <a:t>should</a:t>
            </a:r>
            <a:r>
              <a:rPr lang="en-IN" sz="1200" spc="-35">
                <a:latin typeface="Times New Roman"/>
                <a:cs typeface="Times New Roman"/>
              </a:rPr>
              <a:t> </a:t>
            </a:r>
            <a:r>
              <a:rPr lang="en-IN" sz="1200">
                <a:latin typeface="Times New Roman"/>
                <a:cs typeface="Times New Roman"/>
              </a:rPr>
              <a:t>account</a:t>
            </a:r>
            <a:r>
              <a:rPr lang="en-IN" sz="1200" spc="-40">
                <a:latin typeface="Times New Roman"/>
                <a:cs typeface="Times New Roman"/>
              </a:rPr>
              <a:t> </a:t>
            </a:r>
            <a:r>
              <a:rPr lang="en-IN" sz="1200">
                <a:latin typeface="Times New Roman"/>
                <a:cs typeface="Times New Roman"/>
              </a:rPr>
              <a:t>for</a:t>
            </a:r>
            <a:r>
              <a:rPr lang="en-IN" sz="1200" spc="-35">
                <a:latin typeface="Times New Roman"/>
                <a:cs typeface="Times New Roman"/>
              </a:rPr>
              <a:t> </a:t>
            </a:r>
            <a:r>
              <a:rPr lang="en-IN" sz="1200">
                <a:latin typeface="Times New Roman"/>
                <a:cs typeface="Times New Roman"/>
              </a:rPr>
              <a:t>growth</a:t>
            </a:r>
            <a:r>
              <a:rPr lang="en-IN" sz="1200" spc="-35">
                <a:latin typeface="Times New Roman"/>
                <a:cs typeface="Times New Roman"/>
              </a:rPr>
              <a:t> </a:t>
            </a:r>
            <a:r>
              <a:rPr lang="en-IN" sz="1200">
                <a:latin typeface="Times New Roman"/>
                <a:cs typeface="Times New Roman"/>
              </a:rPr>
              <a:t>from</a:t>
            </a:r>
            <a:r>
              <a:rPr lang="en-IN" sz="1200" spc="-45">
                <a:latin typeface="Times New Roman"/>
                <a:cs typeface="Times New Roman"/>
              </a:rPr>
              <a:t> </a:t>
            </a:r>
            <a:r>
              <a:rPr lang="en-IN" sz="1200" spc="-25">
                <a:latin typeface="Times New Roman"/>
                <a:cs typeface="Times New Roman"/>
              </a:rPr>
              <a:t>new </a:t>
            </a:r>
            <a:r>
              <a:rPr lang="en-IN" sz="1200">
                <a:latin typeface="Times New Roman"/>
                <a:cs typeface="Times New Roman"/>
              </a:rPr>
              <a:t>geographic</a:t>
            </a:r>
            <a:r>
              <a:rPr lang="en-IN" sz="1200" spc="-25">
                <a:latin typeface="Times New Roman"/>
                <a:cs typeface="Times New Roman"/>
              </a:rPr>
              <a:t> </a:t>
            </a:r>
            <a:r>
              <a:rPr lang="en-IN" sz="1200">
                <a:latin typeface="Times New Roman"/>
                <a:cs typeface="Times New Roman"/>
              </a:rPr>
              <a:t>markets</a:t>
            </a:r>
            <a:r>
              <a:rPr lang="en-IN" sz="1200" spc="-30">
                <a:latin typeface="Times New Roman"/>
                <a:cs typeface="Times New Roman"/>
              </a:rPr>
              <a:t> </a:t>
            </a:r>
            <a:r>
              <a:rPr lang="en-IN" sz="1200">
                <a:latin typeface="Times New Roman"/>
                <a:cs typeface="Times New Roman"/>
              </a:rPr>
              <a:t>and</a:t>
            </a:r>
            <a:r>
              <a:rPr lang="en-IN" sz="1200" spc="-40">
                <a:latin typeface="Times New Roman"/>
                <a:cs typeface="Times New Roman"/>
              </a:rPr>
              <a:t> </a:t>
            </a:r>
            <a:r>
              <a:rPr lang="en-IN" sz="1200" spc="-10">
                <a:latin typeface="Times New Roman"/>
                <a:cs typeface="Times New Roman"/>
              </a:rPr>
              <a:t>customer</a:t>
            </a:r>
            <a:r>
              <a:rPr lang="en-IN" sz="1200" spc="-35">
                <a:latin typeface="Times New Roman"/>
                <a:cs typeface="Times New Roman"/>
              </a:rPr>
              <a:t> </a:t>
            </a:r>
            <a:r>
              <a:rPr lang="en-IN" sz="1200" spc="-10">
                <a:latin typeface="Times New Roman"/>
                <a:cs typeface="Times New Roman"/>
              </a:rPr>
              <a:t>segments.</a:t>
            </a:r>
          </a:p>
          <a:p>
            <a:pPr marL="469900" marR="10160" indent="-228600">
              <a:lnSpc>
                <a:spcPct val="111100"/>
              </a:lnSpc>
              <a:spcBef>
                <a:spcPts val="800"/>
              </a:spcBef>
              <a:buAutoNum type="arabicPeriod"/>
              <a:tabLst>
                <a:tab pos="469900" algn="l"/>
              </a:tabLst>
            </a:pPr>
            <a:endParaRPr lang="en-IN" sz="1200">
              <a:latin typeface="Times New Roman"/>
              <a:cs typeface="Times New Roman"/>
            </a:endParaRPr>
          </a:p>
          <a:p>
            <a:pPr marL="12700">
              <a:spcBef>
                <a:spcPts val="965"/>
              </a:spcBef>
            </a:pPr>
            <a:r>
              <a:rPr lang="en-IN" sz="1200">
                <a:latin typeface="Times New Roman"/>
                <a:cs typeface="Times New Roman"/>
              </a:rPr>
              <a:t>In</a:t>
            </a:r>
            <a:r>
              <a:rPr lang="en-IN" sz="1200" spc="-30">
                <a:latin typeface="Times New Roman"/>
                <a:cs typeface="Times New Roman"/>
              </a:rPr>
              <a:t> </a:t>
            </a:r>
            <a:r>
              <a:rPr lang="en-IN" sz="1200" spc="-10">
                <a:latin typeface="Times New Roman"/>
                <a:cs typeface="Times New Roman"/>
              </a:rPr>
              <a:t>summary,</a:t>
            </a:r>
            <a:r>
              <a:rPr lang="en-IN" sz="1200" spc="-25">
                <a:latin typeface="Times New Roman"/>
                <a:cs typeface="Times New Roman"/>
              </a:rPr>
              <a:t> </a:t>
            </a:r>
            <a:r>
              <a:rPr lang="en-IN" sz="1200">
                <a:latin typeface="Times New Roman"/>
                <a:cs typeface="Times New Roman"/>
              </a:rPr>
              <a:t>Shopify</a:t>
            </a:r>
            <a:r>
              <a:rPr lang="en-IN" sz="1200" spc="-25">
                <a:latin typeface="Times New Roman"/>
                <a:cs typeface="Times New Roman"/>
              </a:rPr>
              <a:t> </a:t>
            </a:r>
            <a:r>
              <a:rPr lang="en-IN" sz="1200">
                <a:latin typeface="Times New Roman"/>
                <a:cs typeface="Times New Roman"/>
              </a:rPr>
              <a:t>operates</a:t>
            </a:r>
            <a:r>
              <a:rPr lang="en-IN" sz="1200" spc="-20">
                <a:latin typeface="Times New Roman"/>
                <a:cs typeface="Times New Roman"/>
              </a:rPr>
              <a:t> </a:t>
            </a:r>
            <a:r>
              <a:rPr lang="en-IN" sz="1200">
                <a:latin typeface="Times New Roman"/>
                <a:cs typeface="Times New Roman"/>
              </a:rPr>
              <a:t>in</a:t>
            </a:r>
            <a:r>
              <a:rPr lang="en-IN" sz="1200" spc="-30">
                <a:latin typeface="Times New Roman"/>
                <a:cs typeface="Times New Roman"/>
              </a:rPr>
              <a:t> </a:t>
            </a:r>
            <a:r>
              <a:rPr lang="en-IN" sz="1200">
                <a:latin typeface="Times New Roman"/>
                <a:cs typeface="Times New Roman"/>
              </a:rPr>
              <a:t>a</a:t>
            </a:r>
            <a:r>
              <a:rPr lang="en-IN" sz="1200" spc="-35">
                <a:latin typeface="Times New Roman"/>
                <a:cs typeface="Times New Roman"/>
              </a:rPr>
              <a:t> </a:t>
            </a:r>
            <a:r>
              <a:rPr lang="en-IN" sz="1200">
                <a:latin typeface="Times New Roman"/>
                <a:cs typeface="Times New Roman"/>
              </a:rPr>
              <a:t>dynamic</a:t>
            </a:r>
            <a:r>
              <a:rPr lang="en-IN" sz="1200" spc="-10">
                <a:latin typeface="Times New Roman"/>
                <a:cs typeface="Times New Roman"/>
              </a:rPr>
              <a:t> environment</a:t>
            </a:r>
            <a:r>
              <a:rPr lang="en-IN" sz="1200" spc="-35">
                <a:latin typeface="Times New Roman"/>
                <a:cs typeface="Times New Roman"/>
              </a:rPr>
              <a:t> </a:t>
            </a:r>
            <a:r>
              <a:rPr lang="en-IN" sz="1200">
                <a:latin typeface="Times New Roman"/>
                <a:cs typeface="Times New Roman"/>
              </a:rPr>
              <a:t>influenced</a:t>
            </a:r>
            <a:r>
              <a:rPr lang="en-IN" sz="1200" spc="-25">
                <a:latin typeface="Times New Roman"/>
                <a:cs typeface="Times New Roman"/>
              </a:rPr>
              <a:t> </a:t>
            </a:r>
            <a:r>
              <a:rPr lang="en-IN" sz="1200">
                <a:latin typeface="Times New Roman"/>
                <a:cs typeface="Times New Roman"/>
              </a:rPr>
              <a:t>by</a:t>
            </a:r>
            <a:r>
              <a:rPr lang="en-IN" sz="1200" spc="-25">
                <a:latin typeface="Times New Roman"/>
                <a:cs typeface="Times New Roman"/>
              </a:rPr>
              <a:t> </a:t>
            </a:r>
            <a:r>
              <a:rPr lang="en-IN" spc="-10">
                <a:latin typeface="Times New Roman"/>
                <a:cs typeface="Times New Roman"/>
              </a:rPr>
              <a:t>various macroeconomic</a:t>
            </a:r>
            <a:r>
              <a:rPr lang="en-IN" sz="1200" spc="-45">
                <a:latin typeface="Times New Roman"/>
                <a:cs typeface="Times New Roman"/>
              </a:rPr>
              <a:t> </a:t>
            </a:r>
            <a:r>
              <a:rPr lang="en-IN" sz="1200">
                <a:latin typeface="Times New Roman"/>
                <a:cs typeface="Times New Roman"/>
              </a:rPr>
              <a:t>factors</a:t>
            </a:r>
            <a:r>
              <a:rPr lang="en-IN" sz="1200" spc="-30">
                <a:latin typeface="Times New Roman"/>
                <a:cs typeface="Times New Roman"/>
              </a:rPr>
              <a:t> </a:t>
            </a:r>
            <a:r>
              <a:rPr lang="en-IN" sz="1200">
                <a:latin typeface="Times New Roman"/>
                <a:cs typeface="Times New Roman"/>
              </a:rPr>
              <a:t>and</a:t>
            </a:r>
            <a:r>
              <a:rPr lang="en-IN" sz="1200" spc="-15">
                <a:latin typeface="Times New Roman"/>
                <a:cs typeface="Times New Roman"/>
              </a:rPr>
              <a:t> </a:t>
            </a:r>
            <a:r>
              <a:rPr lang="en-IN" sz="1200">
                <a:latin typeface="Times New Roman"/>
                <a:cs typeface="Times New Roman"/>
              </a:rPr>
              <a:t>industry</a:t>
            </a:r>
            <a:r>
              <a:rPr lang="en-IN" sz="1200" spc="-35">
                <a:latin typeface="Times New Roman"/>
                <a:cs typeface="Times New Roman"/>
              </a:rPr>
              <a:t> </a:t>
            </a:r>
            <a:r>
              <a:rPr lang="en-IN" sz="1200">
                <a:latin typeface="Times New Roman"/>
                <a:cs typeface="Times New Roman"/>
              </a:rPr>
              <a:t>trends.</a:t>
            </a:r>
            <a:r>
              <a:rPr lang="en-IN" sz="1200" spc="-35">
                <a:latin typeface="Times New Roman"/>
                <a:cs typeface="Times New Roman"/>
              </a:rPr>
              <a:t> </a:t>
            </a:r>
            <a:r>
              <a:rPr lang="en-IN" sz="1200">
                <a:latin typeface="Times New Roman"/>
                <a:cs typeface="Times New Roman"/>
              </a:rPr>
              <a:t>Financial</a:t>
            </a:r>
            <a:r>
              <a:rPr lang="en-IN" sz="1200" spc="-45">
                <a:latin typeface="Times New Roman"/>
                <a:cs typeface="Times New Roman"/>
              </a:rPr>
              <a:t> </a:t>
            </a:r>
            <a:r>
              <a:rPr lang="en-IN" sz="1200">
                <a:latin typeface="Times New Roman"/>
                <a:cs typeface="Times New Roman"/>
              </a:rPr>
              <a:t>projections</a:t>
            </a:r>
            <a:r>
              <a:rPr lang="en-IN" sz="1200" spc="-30">
                <a:latin typeface="Times New Roman"/>
                <a:cs typeface="Times New Roman"/>
              </a:rPr>
              <a:t> </a:t>
            </a:r>
            <a:r>
              <a:rPr lang="en-IN" sz="1200">
                <a:latin typeface="Times New Roman"/>
                <a:cs typeface="Times New Roman"/>
              </a:rPr>
              <a:t>for</a:t>
            </a:r>
            <a:r>
              <a:rPr lang="en-IN" sz="1200" spc="-30">
                <a:latin typeface="Times New Roman"/>
                <a:cs typeface="Times New Roman"/>
              </a:rPr>
              <a:t> </a:t>
            </a:r>
            <a:r>
              <a:rPr lang="en-IN" sz="1200">
                <a:latin typeface="Times New Roman"/>
                <a:cs typeface="Times New Roman"/>
              </a:rPr>
              <a:t>the</a:t>
            </a:r>
            <a:r>
              <a:rPr lang="en-IN" sz="1200" spc="-25">
                <a:latin typeface="Times New Roman"/>
                <a:cs typeface="Times New Roman"/>
              </a:rPr>
              <a:t> </a:t>
            </a:r>
            <a:r>
              <a:rPr lang="en-IN" sz="1200">
                <a:latin typeface="Times New Roman"/>
                <a:cs typeface="Times New Roman"/>
              </a:rPr>
              <a:t>company</a:t>
            </a:r>
            <a:r>
              <a:rPr lang="en-IN" sz="1200" spc="-30">
                <a:latin typeface="Times New Roman"/>
                <a:cs typeface="Times New Roman"/>
              </a:rPr>
              <a:t> </a:t>
            </a:r>
            <a:r>
              <a:rPr lang="en-IN" sz="1200">
                <a:latin typeface="Times New Roman"/>
                <a:cs typeface="Times New Roman"/>
              </a:rPr>
              <a:t>need</a:t>
            </a:r>
            <a:r>
              <a:rPr lang="en-IN" sz="1200" spc="-35">
                <a:latin typeface="Times New Roman"/>
                <a:cs typeface="Times New Roman"/>
              </a:rPr>
              <a:t> </a:t>
            </a:r>
            <a:r>
              <a:rPr lang="en-IN" sz="1200" spc="-25">
                <a:latin typeface="Times New Roman"/>
                <a:cs typeface="Times New Roman"/>
              </a:rPr>
              <a:t>to </a:t>
            </a:r>
            <a:r>
              <a:rPr lang="en-IN" sz="1200" spc="-10">
                <a:latin typeface="Times New Roman"/>
                <a:cs typeface="Times New Roman"/>
              </a:rPr>
              <a:t>incorporate</a:t>
            </a:r>
            <a:r>
              <a:rPr lang="en-IN" sz="1200" spc="-35">
                <a:latin typeface="Times New Roman"/>
                <a:cs typeface="Times New Roman"/>
              </a:rPr>
              <a:t> </a:t>
            </a:r>
            <a:r>
              <a:rPr lang="en-IN" sz="1200">
                <a:latin typeface="Times New Roman"/>
                <a:cs typeface="Times New Roman"/>
              </a:rPr>
              <a:t>assumptions</a:t>
            </a:r>
            <a:r>
              <a:rPr lang="en-IN" sz="1200" spc="-20">
                <a:latin typeface="Times New Roman"/>
                <a:cs typeface="Times New Roman"/>
              </a:rPr>
              <a:t> </a:t>
            </a:r>
            <a:r>
              <a:rPr lang="en-IN" sz="1200">
                <a:latin typeface="Times New Roman"/>
                <a:cs typeface="Times New Roman"/>
              </a:rPr>
              <a:t>that</a:t>
            </a:r>
            <a:r>
              <a:rPr lang="en-IN" sz="1200" spc="-35">
                <a:latin typeface="Times New Roman"/>
                <a:cs typeface="Times New Roman"/>
              </a:rPr>
              <a:t> </a:t>
            </a:r>
            <a:r>
              <a:rPr lang="en-IN" sz="1200">
                <a:latin typeface="Times New Roman"/>
                <a:cs typeface="Times New Roman"/>
              </a:rPr>
              <a:t>reflect</a:t>
            </a:r>
            <a:r>
              <a:rPr lang="en-IN" sz="1200" spc="-10">
                <a:latin typeface="Times New Roman"/>
                <a:cs typeface="Times New Roman"/>
              </a:rPr>
              <a:t> </a:t>
            </a:r>
            <a:r>
              <a:rPr lang="en-IN" sz="1200">
                <a:latin typeface="Times New Roman"/>
                <a:cs typeface="Times New Roman"/>
              </a:rPr>
              <a:t>these</a:t>
            </a:r>
            <a:r>
              <a:rPr lang="en-IN" sz="1200" spc="-30">
                <a:latin typeface="Times New Roman"/>
                <a:cs typeface="Times New Roman"/>
              </a:rPr>
              <a:t> </a:t>
            </a:r>
            <a:r>
              <a:rPr lang="en-IN" sz="1200">
                <a:latin typeface="Times New Roman"/>
                <a:cs typeface="Times New Roman"/>
              </a:rPr>
              <a:t>complex</a:t>
            </a:r>
            <a:r>
              <a:rPr lang="en-IN" sz="1200" spc="-5">
                <a:latin typeface="Times New Roman"/>
                <a:cs typeface="Times New Roman"/>
              </a:rPr>
              <a:t> </a:t>
            </a:r>
            <a:r>
              <a:rPr lang="en-IN" sz="1200">
                <a:latin typeface="Times New Roman"/>
                <a:cs typeface="Times New Roman"/>
              </a:rPr>
              <a:t>and</a:t>
            </a:r>
            <a:r>
              <a:rPr lang="en-IN" sz="1200" spc="-25">
                <a:latin typeface="Times New Roman"/>
                <a:cs typeface="Times New Roman"/>
              </a:rPr>
              <a:t> </a:t>
            </a:r>
            <a:r>
              <a:rPr lang="en-IN" sz="1200" spc="-10">
                <a:latin typeface="Times New Roman"/>
                <a:cs typeface="Times New Roman"/>
              </a:rPr>
              <a:t>interrelated</a:t>
            </a:r>
            <a:r>
              <a:rPr lang="en-IN" sz="1200" spc="-25">
                <a:latin typeface="Times New Roman"/>
                <a:cs typeface="Times New Roman"/>
              </a:rPr>
              <a:t> </a:t>
            </a:r>
            <a:r>
              <a:rPr lang="en-IN" sz="1200">
                <a:latin typeface="Times New Roman"/>
                <a:cs typeface="Times New Roman"/>
              </a:rPr>
              <a:t>factors,</a:t>
            </a:r>
            <a:r>
              <a:rPr lang="en-IN" sz="1200" spc="-25">
                <a:latin typeface="Times New Roman"/>
                <a:cs typeface="Times New Roman"/>
              </a:rPr>
              <a:t> </a:t>
            </a:r>
            <a:r>
              <a:rPr lang="en-IN" sz="1200" spc="-10">
                <a:latin typeface="Times New Roman"/>
                <a:cs typeface="Times New Roman"/>
              </a:rPr>
              <a:t>balancing </a:t>
            </a:r>
            <a:r>
              <a:rPr lang="en-IN" sz="1200">
                <a:latin typeface="Times New Roman"/>
                <a:cs typeface="Times New Roman"/>
              </a:rPr>
              <a:t>opportunities</a:t>
            </a:r>
            <a:r>
              <a:rPr lang="en-IN" sz="1200" spc="-40">
                <a:latin typeface="Times New Roman"/>
                <a:cs typeface="Times New Roman"/>
              </a:rPr>
              <a:t> </a:t>
            </a:r>
            <a:r>
              <a:rPr lang="en-IN" sz="1200">
                <a:latin typeface="Times New Roman"/>
                <a:cs typeface="Times New Roman"/>
              </a:rPr>
              <a:t>and</a:t>
            </a:r>
            <a:r>
              <a:rPr lang="en-IN" sz="1200" spc="-40">
                <a:latin typeface="Times New Roman"/>
                <a:cs typeface="Times New Roman"/>
              </a:rPr>
              <a:t> </a:t>
            </a:r>
            <a:r>
              <a:rPr lang="en-IN" sz="1200" spc="-10">
                <a:latin typeface="Times New Roman"/>
                <a:cs typeface="Times New Roman"/>
              </a:rPr>
              <a:t>risks.</a:t>
            </a:r>
            <a:endParaRPr lang="en-IN" sz="1200">
              <a:latin typeface="Times New Roman"/>
              <a:cs typeface="Times New Roman"/>
            </a:endParaRPr>
          </a:p>
          <a:p>
            <a:endParaRPr lang="en-US"/>
          </a:p>
        </p:txBody>
      </p:sp>
      <p:sp>
        <p:nvSpPr>
          <p:cNvPr id="4" name="Slide Number Placeholder 3"/>
          <p:cNvSpPr>
            <a:spLocks noGrp="1"/>
          </p:cNvSpPr>
          <p:nvPr>
            <p:ph type="sldNum" sz="quarter" idx="5"/>
          </p:nvPr>
        </p:nvSpPr>
        <p:spPr/>
        <p:txBody>
          <a:bodyPr/>
          <a:lstStyle/>
          <a:p>
            <a:fld id="{E59E4A0B-4532-6A44-8DA5-86CA12C8B5F3}" type="slidenum">
              <a:rPr lang="en-US" smtClean="0"/>
              <a:t>25</a:t>
            </a:fld>
            <a:endParaRPr lang="en-US"/>
          </a:p>
        </p:txBody>
      </p:sp>
    </p:spTree>
    <p:extLst>
      <p:ext uri="{BB962C8B-B14F-4D97-AF65-F5344CB8AC3E}">
        <p14:creationId xmlns:p14="http://schemas.microsoft.com/office/powerpoint/2010/main" val="2520530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577AD-DAB3-0D12-C2D3-804EE2F4F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728CA3-2AEC-1423-968D-2D6400E73C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D3CD1D-158F-FEA5-79C0-5166DE80CE7B}"/>
              </a:ext>
            </a:extLst>
          </p:cNvPr>
          <p:cNvSpPr>
            <a:spLocks noGrp="1"/>
          </p:cNvSpPr>
          <p:nvPr>
            <p:ph type="body" idx="1"/>
          </p:nvPr>
        </p:nvSpPr>
        <p:spPr/>
        <p:txBody>
          <a:bodyPr/>
          <a:lstStyle/>
          <a:p>
            <a:r>
              <a:rPr lang="en-CA" sz="1200">
                <a:solidFill>
                  <a:srgbClr val="000000">
                    <a:hueOff val="0"/>
                    <a:satOff val="0"/>
                    <a:lumOff val="0"/>
                    <a:alphaOff val="0"/>
                  </a:srgbClr>
                </a:solidFill>
                <a:latin typeface="Avenir Next LT Pro"/>
              </a:rPr>
              <a:t>We put these strategies into different </a:t>
            </a:r>
            <a:r>
              <a:rPr lang="en-US" altLang="zh-CN" sz="1200">
                <a:solidFill>
                  <a:srgbClr val="000000">
                    <a:hueOff val="0"/>
                    <a:satOff val="0"/>
                    <a:lumOff val="0"/>
                    <a:alphaOff val="0"/>
                  </a:srgbClr>
                </a:solidFill>
                <a:latin typeface="Avenir Next LT Pro"/>
              </a:rPr>
              <a:t>categories and used them as a facility to build up our DCF model.</a:t>
            </a:r>
            <a:endParaRPr lang="en-CA" sz="1200">
              <a:solidFill>
                <a:srgbClr val="000000">
                  <a:hueOff val="0"/>
                  <a:satOff val="0"/>
                  <a:lumOff val="0"/>
                  <a:alphaOff val="0"/>
                </a:srgbClr>
              </a:solidFill>
              <a:latin typeface="Avenir Next LT Pro"/>
            </a:endParaRPr>
          </a:p>
        </p:txBody>
      </p:sp>
      <p:sp>
        <p:nvSpPr>
          <p:cNvPr id="4" name="Slide Number Placeholder 3">
            <a:extLst>
              <a:ext uri="{FF2B5EF4-FFF2-40B4-BE49-F238E27FC236}">
                <a16:creationId xmlns:a16="http://schemas.microsoft.com/office/drawing/2014/main" id="{5F281E34-544E-99B9-2045-1B9BE1FCB285}"/>
              </a:ext>
            </a:extLst>
          </p:cNvPr>
          <p:cNvSpPr>
            <a:spLocks noGrp="1"/>
          </p:cNvSpPr>
          <p:nvPr>
            <p:ph type="sldNum" sz="quarter" idx="5"/>
          </p:nvPr>
        </p:nvSpPr>
        <p:spPr/>
        <p:txBody>
          <a:bodyPr/>
          <a:lstStyle/>
          <a:p>
            <a:fld id="{E59E4A0B-4532-6A44-8DA5-86CA12C8B5F3}" type="slidenum">
              <a:rPr lang="en-US" smtClean="0"/>
              <a:t>26</a:t>
            </a:fld>
            <a:endParaRPr lang="en-US"/>
          </a:p>
        </p:txBody>
      </p:sp>
    </p:spTree>
    <p:extLst>
      <p:ext uri="{BB962C8B-B14F-4D97-AF65-F5344CB8AC3E}">
        <p14:creationId xmlns:p14="http://schemas.microsoft.com/office/powerpoint/2010/main" val="3689992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24F10-D2F8-5DA0-B617-5CFABE22E9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5B4C5-3699-FE48-3060-21E9973EB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9FA8F7-4DAF-A90E-6D8F-819882F8CD84}"/>
              </a:ext>
            </a:extLst>
          </p:cNvPr>
          <p:cNvSpPr>
            <a:spLocks noGrp="1"/>
          </p:cNvSpPr>
          <p:nvPr>
            <p:ph type="body" idx="1"/>
          </p:nvPr>
        </p:nvSpPr>
        <p:spPr/>
        <p:txBody>
          <a:bodyPr/>
          <a:lstStyle/>
          <a:p>
            <a:r>
              <a:rPr lang="en-CA" sz="1200">
                <a:solidFill>
                  <a:srgbClr val="000000">
                    <a:hueOff val="0"/>
                    <a:satOff val="0"/>
                    <a:lumOff val="0"/>
                    <a:alphaOff val="0"/>
                  </a:srgbClr>
                </a:solidFill>
                <a:latin typeface="Avenir Next LT Pro"/>
              </a:rPr>
              <a:t>We put these strategies into different </a:t>
            </a:r>
            <a:r>
              <a:rPr lang="en-US" altLang="zh-CN" sz="1200">
                <a:solidFill>
                  <a:srgbClr val="000000">
                    <a:hueOff val="0"/>
                    <a:satOff val="0"/>
                    <a:lumOff val="0"/>
                    <a:alphaOff val="0"/>
                  </a:srgbClr>
                </a:solidFill>
                <a:latin typeface="Avenir Next LT Pro"/>
              </a:rPr>
              <a:t>categories and used them as a facility to build up our DCF model.</a:t>
            </a:r>
            <a:endParaRPr lang="en-CA" sz="1200">
              <a:solidFill>
                <a:srgbClr val="000000">
                  <a:hueOff val="0"/>
                  <a:satOff val="0"/>
                  <a:lumOff val="0"/>
                  <a:alphaOff val="0"/>
                </a:srgbClr>
              </a:solidFill>
              <a:latin typeface="Avenir Next LT Pro"/>
            </a:endParaRPr>
          </a:p>
        </p:txBody>
      </p:sp>
      <p:sp>
        <p:nvSpPr>
          <p:cNvPr id="4" name="Slide Number Placeholder 3">
            <a:extLst>
              <a:ext uri="{FF2B5EF4-FFF2-40B4-BE49-F238E27FC236}">
                <a16:creationId xmlns:a16="http://schemas.microsoft.com/office/drawing/2014/main" id="{9C5A2161-3659-6664-A2CE-54E88A67EAEC}"/>
              </a:ext>
            </a:extLst>
          </p:cNvPr>
          <p:cNvSpPr>
            <a:spLocks noGrp="1"/>
          </p:cNvSpPr>
          <p:nvPr>
            <p:ph type="sldNum" sz="quarter" idx="5"/>
          </p:nvPr>
        </p:nvSpPr>
        <p:spPr/>
        <p:txBody>
          <a:bodyPr/>
          <a:lstStyle/>
          <a:p>
            <a:fld id="{E59E4A0B-4532-6A44-8DA5-86CA12C8B5F3}" type="slidenum">
              <a:rPr lang="en-US" smtClean="0"/>
              <a:t>27</a:t>
            </a:fld>
            <a:endParaRPr lang="en-US"/>
          </a:p>
        </p:txBody>
      </p:sp>
    </p:spTree>
    <p:extLst>
      <p:ext uri="{BB962C8B-B14F-4D97-AF65-F5344CB8AC3E}">
        <p14:creationId xmlns:p14="http://schemas.microsoft.com/office/powerpoint/2010/main" val="2485205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17243-968A-EB52-8186-21120EDB87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F554D-339D-CA5E-8876-BE1516903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6ACDA-08B5-7135-92E0-EECD51D9382A}"/>
              </a:ext>
            </a:extLst>
          </p:cNvPr>
          <p:cNvSpPr>
            <a:spLocks noGrp="1"/>
          </p:cNvSpPr>
          <p:nvPr>
            <p:ph type="body" idx="1"/>
          </p:nvPr>
        </p:nvSpPr>
        <p:spPr/>
        <p:txBody>
          <a:bodyPr/>
          <a:lstStyle/>
          <a:p>
            <a:r>
              <a:rPr lang="en-CA" sz="1200">
                <a:solidFill>
                  <a:srgbClr val="000000">
                    <a:hueOff val="0"/>
                    <a:satOff val="0"/>
                    <a:lumOff val="0"/>
                    <a:alphaOff val="0"/>
                  </a:srgbClr>
                </a:solidFill>
                <a:latin typeface="Avenir Next LT Pro"/>
              </a:rPr>
              <a:t>We put these strategies into different </a:t>
            </a:r>
            <a:r>
              <a:rPr lang="en-US" altLang="zh-CN" sz="1200">
                <a:solidFill>
                  <a:srgbClr val="000000">
                    <a:hueOff val="0"/>
                    <a:satOff val="0"/>
                    <a:lumOff val="0"/>
                    <a:alphaOff val="0"/>
                  </a:srgbClr>
                </a:solidFill>
                <a:latin typeface="Avenir Next LT Pro"/>
              </a:rPr>
              <a:t>categories and used them as a facility to build up our DCF model.</a:t>
            </a:r>
            <a:endParaRPr lang="en-CA" sz="1200">
              <a:solidFill>
                <a:srgbClr val="000000">
                  <a:hueOff val="0"/>
                  <a:satOff val="0"/>
                  <a:lumOff val="0"/>
                  <a:alphaOff val="0"/>
                </a:srgbClr>
              </a:solidFill>
              <a:latin typeface="Avenir Next LT Pro"/>
            </a:endParaRPr>
          </a:p>
        </p:txBody>
      </p:sp>
      <p:sp>
        <p:nvSpPr>
          <p:cNvPr id="4" name="Slide Number Placeholder 3">
            <a:extLst>
              <a:ext uri="{FF2B5EF4-FFF2-40B4-BE49-F238E27FC236}">
                <a16:creationId xmlns:a16="http://schemas.microsoft.com/office/drawing/2014/main" id="{B0CCE027-F3ED-15FA-D1B2-469F9F0AF2CA}"/>
              </a:ext>
            </a:extLst>
          </p:cNvPr>
          <p:cNvSpPr>
            <a:spLocks noGrp="1"/>
          </p:cNvSpPr>
          <p:nvPr>
            <p:ph type="sldNum" sz="quarter" idx="5"/>
          </p:nvPr>
        </p:nvSpPr>
        <p:spPr/>
        <p:txBody>
          <a:bodyPr/>
          <a:lstStyle/>
          <a:p>
            <a:fld id="{E59E4A0B-4532-6A44-8DA5-86CA12C8B5F3}" type="slidenum">
              <a:rPr lang="en-US" smtClean="0"/>
              <a:t>28</a:t>
            </a:fld>
            <a:endParaRPr lang="en-US"/>
          </a:p>
        </p:txBody>
      </p:sp>
    </p:spTree>
    <p:extLst>
      <p:ext uri="{BB962C8B-B14F-4D97-AF65-F5344CB8AC3E}">
        <p14:creationId xmlns:p14="http://schemas.microsoft.com/office/powerpoint/2010/main" val="888461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9F2A3-D8FB-7F4D-9649-8062E29A37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C0FB3-B0D2-C5C4-0A5B-80061CFC84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F5816-431E-F4AA-759C-0D165479C5C1}"/>
              </a:ext>
            </a:extLst>
          </p:cNvPr>
          <p:cNvSpPr>
            <a:spLocks noGrp="1"/>
          </p:cNvSpPr>
          <p:nvPr>
            <p:ph type="body" idx="1"/>
          </p:nvPr>
        </p:nvSpPr>
        <p:spPr/>
        <p:txBody>
          <a:bodyPr/>
          <a:lstStyle/>
          <a:p>
            <a:r>
              <a:rPr lang="en-CA" sz="1200">
                <a:solidFill>
                  <a:srgbClr val="000000">
                    <a:hueOff val="0"/>
                    <a:satOff val="0"/>
                    <a:lumOff val="0"/>
                    <a:alphaOff val="0"/>
                  </a:srgbClr>
                </a:solidFill>
                <a:latin typeface="Avenir Next LT Pro"/>
              </a:rPr>
              <a:t>We put these strategies into different </a:t>
            </a:r>
            <a:r>
              <a:rPr lang="en-US" altLang="zh-CN" sz="1200">
                <a:solidFill>
                  <a:srgbClr val="000000">
                    <a:hueOff val="0"/>
                    <a:satOff val="0"/>
                    <a:lumOff val="0"/>
                    <a:alphaOff val="0"/>
                  </a:srgbClr>
                </a:solidFill>
                <a:latin typeface="Avenir Next LT Pro"/>
              </a:rPr>
              <a:t>categories and used them as a facility to build up our DCF model.</a:t>
            </a:r>
            <a:endParaRPr lang="en-CA" sz="1200">
              <a:solidFill>
                <a:srgbClr val="000000">
                  <a:hueOff val="0"/>
                  <a:satOff val="0"/>
                  <a:lumOff val="0"/>
                  <a:alphaOff val="0"/>
                </a:srgbClr>
              </a:solidFill>
              <a:latin typeface="Avenir Next LT Pro"/>
            </a:endParaRPr>
          </a:p>
        </p:txBody>
      </p:sp>
      <p:sp>
        <p:nvSpPr>
          <p:cNvPr id="4" name="Slide Number Placeholder 3">
            <a:extLst>
              <a:ext uri="{FF2B5EF4-FFF2-40B4-BE49-F238E27FC236}">
                <a16:creationId xmlns:a16="http://schemas.microsoft.com/office/drawing/2014/main" id="{E42C19F0-283A-8A56-526F-FA7273748DC0}"/>
              </a:ext>
            </a:extLst>
          </p:cNvPr>
          <p:cNvSpPr>
            <a:spLocks noGrp="1"/>
          </p:cNvSpPr>
          <p:nvPr>
            <p:ph type="sldNum" sz="quarter" idx="5"/>
          </p:nvPr>
        </p:nvSpPr>
        <p:spPr/>
        <p:txBody>
          <a:bodyPr/>
          <a:lstStyle/>
          <a:p>
            <a:fld id="{E59E4A0B-4532-6A44-8DA5-86CA12C8B5F3}" type="slidenum">
              <a:rPr lang="en-US" smtClean="0"/>
              <a:t>29</a:t>
            </a:fld>
            <a:endParaRPr lang="en-US"/>
          </a:p>
        </p:txBody>
      </p:sp>
    </p:spTree>
    <p:extLst>
      <p:ext uri="{BB962C8B-B14F-4D97-AF65-F5344CB8AC3E}">
        <p14:creationId xmlns:p14="http://schemas.microsoft.com/office/powerpoint/2010/main" val="2866280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spcBef>
                <a:spcPts val="960"/>
              </a:spcBef>
            </a:pPr>
            <a:r>
              <a:rPr lang="en-IN" sz="1200">
                <a:latin typeface="Times New Roman"/>
                <a:cs typeface="Times New Roman"/>
              </a:rPr>
              <a:t>Core</a:t>
            </a:r>
            <a:r>
              <a:rPr lang="en-IN" sz="1200" spc="-35">
                <a:latin typeface="Times New Roman"/>
                <a:cs typeface="Times New Roman"/>
              </a:rPr>
              <a:t> </a:t>
            </a:r>
            <a:r>
              <a:rPr lang="en-IN" sz="1200">
                <a:latin typeface="Times New Roman"/>
                <a:cs typeface="Times New Roman"/>
              </a:rPr>
              <a:t>Business</a:t>
            </a:r>
            <a:r>
              <a:rPr lang="en-IN" sz="1200" spc="-25">
                <a:latin typeface="Times New Roman"/>
                <a:cs typeface="Times New Roman"/>
              </a:rPr>
              <a:t> </a:t>
            </a:r>
            <a:r>
              <a:rPr lang="en-IN" sz="1200">
                <a:latin typeface="Times New Roman"/>
                <a:cs typeface="Times New Roman"/>
              </a:rPr>
              <a:t>and</a:t>
            </a:r>
            <a:r>
              <a:rPr lang="en-IN" sz="1200" spc="-25">
                <a:latin typeface="Times New Roman"/>
                <a:cs typeface="Times New Roman"/>
              </a:rPr>
              <a:t> </a:t>
            </a:r>
            <a:r>
              <a:rPr lang="en-IN" sz="1200" spc="-10">
                <a:latin typeface="Times New Roman"/>
                <a:cs typeface="Times New Roman"/>
              </a:rPr>
              <a:t>Services</a:t>
            </a:r>
            <a:endParaRPr lang="en-IN" sz="1200">
              <a:latin typeface="Times New Roman"/>
              <a:cs typeface="Times New Roman"/>
            </a:endParaRPr>
          </a:p>
          <a:p>
            <a:pPr marL="469900" marR="53340" indent="-228600">
              <a:lnSpc>
                <a:spcPct val="111200"/>
              </a:lnSpc>
              <a:spcBef>
                <a:spcPts val="800"/>
              </a:spcBef>
              <a:buSzPct val="83333"/>
              <a:buFont typeface="Symbol"/>
              <a:buChar char=""/>
              <a:tabLst>
                <a:tab pos="469900" algn="l"/>
              </a:tabLst>
            </a:pPr>
            <a:r>
              <a:rPr lang="en-IN" sz="1200">
                <a:latin typeface="Times New Roman"/>
                <a:cs typeface="Times New Roman"/>
              </a:rPr>
              <a:t>Shopify's</a:t>
            </a:r>
            <a:r>
              <a:rPr lang="en-IN" sz="1200" spc="-20">
                <a:latin typeface="Times New Roman"/>
                <a:cs typeface="Times New Roman"/>
              </a:rPr>
              <a:t> </a:t>
            </a:r>
            <a:r>
              <a:rPr lang="en-IN" sz="1200">
                <a:latin typeface="Times New Roman"/>
                <a:cs typeface="Times New Roman"/>
              </a:rPr>
              <a:t>core</a:t>
            </a:r>
            <a:r>
              <a:rPr lang="en-IN" sz="1200" spc="-35">
                <a:latin typeface="Times New Roman"/>
                <a:cs typeface="Times New Roman"/>
              </a:rPr>
              <a:t> </a:t>
            </a:r>
            <a:r>
              <a:rPr lang="en-IN" sz="1200">
                <a:latin typeface="Times New Roman"/>
                <a:cs typeface="Times New Roman"/>
              </a:rPr>
              <a:t>offering</a:t>
            </a:r>
            <a:r>
              <a:rPr lang="en-IN" sz="1200" spc="-25">
                <a:latin typeface="Times New Roman"/>
                <a:cs typeface="Times New Roman"/>
              </a:rPr>
              <a:t> </a:t>
            </a:r>
            <a:r>
              <a:rPr lang="en-IN" sz="1200">
                <a:latin typeface="Times New Roman"/>
                <a:cs typeface="Times New Roman"/>
              </a:rPr>
              <a:t>is its e-</a:t>
            </a:r>
            <a:r>
              <a:rPr lang="en-IN" sz="1200" spc="-10">
                <a:latin typeface="Times New Roman"/>
                <a:cs typeface="Times New Roman"/>
              </a:rPr>
              <a:t>commerce</a:t>
            </a:r>
            <a:r>
              <a:rPr lang="en-IN" sz="1200" spc="-35">
                <a:latin typeface="Times New Roman"/>
                <a:cs typeface="Times New Roman"/>
              </a:rPr>
              <a:t> </a:t>
            </a:r>
            <a:r>
              <a:rPr lang="en-IN" sz="1200">
                <a:latin typeface="Times New Roman"/>
                <a:cs typeface="Times New Roman"/>
              </a:rPr>
              <a:t>platform,</a:t>
            </a:r>
            <a:r>
              <a:rPr lang="en-IN" sz="1200" spc="-10">
                <a:latin typeface="Times New Roman"/>
                <a:cs typeface="Times New Roman"/>
              </a:rPr>
              <a:t> enabling </a:t>
            </a:r>
            <a:r>
              <a:rPr lang="en-IN" sz="1200">
                <a:latin typeface="Times New Roman"/>
                <a:cs typeface="Times New Roman"/>
              </a:rPr>
              <a:t>businesses</a:t>
            </a:r>
            <a:r>
              <a:rPr lang="en-IN" sz="1200" spc="-20">
                <a:latin typeface="Times New Roman"/>
                <a:cs typeface="Times New Roman"/>
              </a:rPr>
              <a:t> </a:t>
            </a:r>
            <a:r>
              <a:rPr lang="en-IN" sz="1200">
                <a:latin typeface="Times New Roman"/>
                <a:cs typeface="Times New Roman"/>
              </a:rPr>
              <a:t>to</a:t>
            </a:r>
            <a:r>
              <a:rPr lang="en-IN" sz="1200" spc="-25">
                <a:latin typeface="Times New Roman"/>
                <a:cs typeface="Times New Roman"/>
              </a:rPr>
              <a:t> </a:t>
            </a:r>
            <a:r>
              <a:rPr lang="en-IN" sz="1200">
                <a:latin typeface="Times New Roman"/>
                <a:cs typeface="Times New Roman"/>
              </a:rPr>
              <a:t>set</a:t>
            </a:r>
            <a:r>
              <a:rPr lang="en-IN" sz="1200" spc="-35">
                <a:latin typeface="Times New Roman"/>
                <a:cs typeface="Times New Roman"/>
              </a:rPr>
              <a:t> </a:t>
            </a:r>
            <a:r>
              <a:rPr lang="en-IN" sz="1200">
                <a:latin typeface="Times New Roman"/>
                <a:cs typeface="Times New Roman"/>
              </a:rPr>
              <a:t>up</a:t>
            </a:r>
            <a:r>
              <a:rPr lang="en-IN" sz="1200" spc="-25">
                <a:latin typeface="Times New Roman"/>
                <a:cs typeface="Times New Roman"/>
              </a:rPr>
              <a:t> </a:t>
            </a:r>
            <a:r>
              <a:rPr lang="en-IN" sz="1200">
                <a:latin typeface="Times New Roman"/>
                <a:cs typeface="Times New Roman"/>
              </a:rPr>
              <a:t>online</a:t>
            </a:r>
            <a:r>
              <a:rPr lang="en-IN" sz="1200" spc="-30">
                <a:latin typeface="Times New Roman"/>
                <a:cs typeface="Times New Roman"/>
              </a:rPr>
              <a:t> </a:t>
            </a:r>
            <a:r>
              <a:rPr lang="en-IN" sz="1200">
                <a:latin typeface="Times New Roman"/>
                <a:cs typeface="Times New Roman"/>
              </a:rPr>
              <a:t>stores</a:t>
            </a:r>
            <a:r>
              <a:rPr lang="en-IN" sz="1200" spc="-20">
                <a:latin typeface="Times New Roman"/>
                <a:cs typeface="Times New Roman"/>
              </a:rPr>
              <a:t> </a:t>
            </a:r>
            <a:r>
              <a:rPr lang="en-IN" sz="1200">
                <a:latin typeface="Times New Roman"/>
                <a:cs typeface="Times New Roman"/>
              </a:rPr>
              <a:t>and</a:t>
            </a:r>
            <a:r>
              <a:rPr lang="en-IN" sz="1200" spc="-25">
                <a:latin typeface="Times New Roman"/>
                <a:cs typeface="Times New Roman"/>
              </a:rPr>
              <a:t> </a:t>
            </a:r>
            <a:r>
              <a:rPr lang="en-IN" sz="1200">
                <a:latin typeface="Times New Roman"/>
                <a:cs typeface="Times New Roman"/>
              </a:rPr>
              <a:t>sell</a:t>
            </a:r>
            <a:r>
              <a:rPr lang="en-IN" sz="1200" spc="-35">
                <a:latin typeface="Times New Roman"/>
                <a:cs typeface="Times New Roman"/>
              </a:rPr>
              <a:t> </a:t>
            </a:r>
            <a:r>
              <a:rPr lang="en-IN" sz="1200">
                <a:latin typeface="Times New Roman"/>
                <a:cs typeface="Times New Roman"/>
              </a:rPr>
              <a:t>products</a:t>
            </a:r>
            <a:r>
              <a:rPr lang="en-IN" sz="1200" spc="-15">
                <a:latin typeface="Times New Roman"/>
                <a:cs typeface="Times New Roman"/>
              </a:rPr>
              <a:t> </a:t>
            </a:r>
            <a:r>
              <a:rPr lang="en-IN" sz="1200">
                <a:latin typeface="Times New Roman"/>
                <a:cs typeface="Times New Roman"/>
              </a:rPr>
              <a:t>across</a:t>
            </a:r>
            <a:r>
              <a:rPr lang="en-IN" sz="1200" spc="-20">
                <a:latin typeface="Times New Roman"/>
                <a:cs typeface="Times New Roman"/>
              </a:rPr>
              <a:t> </a:t>
            </a:r>
            <a:r>
              <a:rPr lang="en-IN" sz="1200">
                <a:latin typeface="Times New Roman"/>
                <a:cs typeface="Times New Roman"/>
              </a:rPr>
              <a:t>various</a:t>
            </a:r>
            <a:r>
              <a:rPr lang="en-IN" sz="1200" spc="-20">
                <a:latin typeface="Times New Roman"/>
                <a:cs typeface="Times New Roman"/>
              </a:rPr>
              <a:t> </a:t>
            </a:r>
            <a:r>
              <a:rPr lang="en-IN" sz="1200" spc="-10">
                <a:latin typeface="Times New Roman"/>
                <a:cs typeface="Times New Roman"/>
              </a:rPr>
              <a:t>channels,</a:t>
            </a:r>
            <a:r>
              <a:rPr lang="en-IN" sz="1200" spc="-25">
                <a:latin typeface="Times New Roman"/>
                <a:cs typeface="Times New Roman"/>
              </a:rPr>
              <a:t> </a:t>
            </a:r>
            <a:r>
              <a:rPr lang="en-IN" sz="1200" spc="-10">
                <a:latin typeface="Times New Roman"/>
                <a:cs typeface="Times New Roman"/>
              </a:rPr>
              <a:t>including </a:t>
            </a:r>
            <a:r>
              <a:rPr lang="en-IN" sz="1200">
                <a:latin typeface="Times New Roman"/>
                <a:cs typeface="Times New Roman"/>
              </a:rPr>
              <a:t>web,</a:t>
            </a:r>
            <a:r>
              <a:rPr lang="en-IN" sz="1200" spc="-25">
                <a:latin typeface="Times New Roman"/>
                <a:cs typeface="Times New Roman"/>
              </a:rPr>
              <a:t> </a:t>
            </a:r>
            <a:r>
              <a:rPr lang="en-IN" sz="1200" spc="-10">
                <a:latin typeface="Times New Roman"/>
                <a:cs typeface="Times New Roman"/>
              </a:rPr>
              <a:t>mobile,</a:t>
            </a:r>
            <a:r>
              <a:rPr lang="en-IN" sz="1200" spc="-25">
                <a:latin typeface="Times New Roman"/>
                <a:cs typeface="Times New Roman"/>
              </a:rPr>
              <a:t> </a:t>
            </a:r>
            <a:r>
              <a:rPr lang="en-IN" sz="1200">
                <a:latin typeface="Times New Roman"/>
                <a:cs typeface="Times New Roman"/>
              </a:rPr>
              <a:t>social</a:t>
            </a:r>
            <a:r>
              <a:rPr lang="en-IN" sz="1200" spc="-10">
                <a:latin typeface="Times New Roman"/>
                <a:cs typeface="Times New Roman"/>
              </a:rPr>
              <a:t> </a:t>
            </a:r>
            <a:r>
              <a:rPr lang="en-IN" sz="1200">
                <a:latin typeface="Times New Roman"/>
                <a:cs typeface="Times New Roman"/>
              </a:rPr>
              <a:t>media,</a:t>
            </a:r>
            <a:r>
              <a:rPr lang="en-IN" sz="1200" spc="-25">
                <a:latin typeface="Times New Roman"/>
                <a:cs typeface="Times New Roman"/>
              </a:rPr>
              <a:t> </a:t>
            </a:r>
            <a:r>
              <a:rPr lang="en-IN" sz="1200">
                <a:latin typeface="Times New Roman"/>
                <a:cs typeface="Times New Roman"/>
              </a:rPr>
              <a:t>and</a:t>
            </a:r>
            <a:r>
              <a:rPr lang="en-IN" sz="1200" spc="-25">
                <a:latin typeface="Times New Roman"/>
                <a:cs typeface="Times New Roman"/>
              </a:rPr>
              <a:t> </a:t>
            </a:r>
            <a:r>
              <a:rPr lang="en-IN" sz="1200">
                <a:latin typeface="Times New Roman"/>
                <a:cs typeface="Times New Roman"/>
              </a:rPr>
              <a:t>physical</a:t>
            </a:r>
            <a:r>
              <a:rPr lang="en-IN" sz="1200" spc="-35">
                <a:latin typeface="Times New Roman"/>
                <a:cs typeface="Times New Roman"/>
              </a:rPr>
              <a:t> </a:t>
            </a:r>
            <a:r>
              <a:rPr lang="en-IN" sz="1200" spc="-10">
                <a:latin typeface="Times New Roman"/>
                <a:cs typeface="Times New Roman"/>
              </a:rPr>
              <a:t>locations.</a:t>
            </a:r>
            <a:endParaRPr lang="en-IN" sz="1200">
              <a:latin typeface="Times New Roman"/>
              <a:cs typeface="Times New Roman"/>
            </a:endParaRPr>
          </a:p>
          <a:p>
            <a:pPr marL="469900" marR="223520" indent="-228600">
              <a:lnSpc>
                <a:spcPct val="111100"/>
              </a:lnSpc>
              <a:spcBef>
                <a:spcPts val="775"/>
              </a:spcBef>
              <a:buSzPct val="83333"/>
              <a:buFont typeface="Symbol"/>
              <a:buChar char=""/>
              <a:tabLst>
                <a:tab pos="469900" algn="l"/>
              </a:tabLst>
            </a:pPr>
            <a:r>
              <a:rPr lang="en-IN" sz="1200">
                <a:latin typeface="Times New Roman"/>
                <a:cs typeface="Times New Roman"/>
              </a:rPr>
              <a:t>The</a:t>
            </a:r>
            <a:r>
              <a:rPr lang="en-IN" sz="1200" spc="-35">
                <a:latin typeface="Times New Roman"/>
                <a:cs typeface="Times New Roman"/>
              </a:rPr>
              <a:t> </a:t>
            </a:r>
            <a:r>
              <a:rPr lang="en-IN" sz="1200">
                <a:latin typeface="Times New Roman"/>
                <a:cs typeface="Times New Roman"/>
              </a:rPr>
              <a:t>platform</a:t>
            </a:r>
            <a:r>
              <a:rPr lang="en-IN" sz="1200" spc="-35">
                <a:latin typeface="Times New Roman"/>
                <a:cs typeface="Times New Roman"/>
              </a:rPr>
              <a:t> </a:t>
            </a:r>
            <a:r>
              <a:rPr lang="en-IN" sz="1200">
                <a:latin typeface="Times New Roman"/>
                <a:cs typeface="Times New Roman"/>
              </a:rPr>
              <a:t>offers</a:t>
            </a:r>
            <a:r>
              <a:rPr lang="en-IN" sz="1200" spc="-20">
                <a:latin typeface="Times New Roman"/>
                <a:cs typeface="Times New Roman"/>
              </a:rPr>
              <a:t> </a:t>
            </a:r>
            <a:r>
              <a:rPr lang="en-IN" sz="1200">
                <a:latin typeface="Times New Roman"/>
                <a:cs typeface="Times New Roman"/>
              </a:rPr>
              <a:t>tools</a:t>
            </a:r>
            <a:r>
              <a:rPr lang="en-IN" sz="1200" spc="-20">
                <a:latin typeface="Times New Roman"/>
                <a:cs typeface="Times New Roman"/>
              </a:rPr>
              <a:t> </a:t>
            </a:r>
            <a:r>
              <a:rPr lang="en-IN" sz="1200">
                <a:latin typeface="Times New Roman"/>
                <a:cs typeface="Times New Roman"/>
              </a:rPr>
              <a:t>for</a:t>
            </a:r>
            <a:r>
              <a:rPr lang="en-IN" sz="1200" spc="-25">
                <a:latin typeface="Times New Roman"/>
                <a:cs typeface="Times New Roman"/>
              </a:rPr>
              <a:t> </a:t>
            </a:r>
            <a:r>
              <a:rPr lang="en-IN" sz="1200">
                <a:latin typeface="Times New Roman"/>
                <a:cs typeface="Times New Roman"/>
              </a:rPr>
              <a:t>managing</a:t>
            </a:r>
            <a:r>
              <a:rPr lang="en-IN" sz="1200" spc="-30">
                <a:latin typeface="Times New Roman"/>
                <a:cs typeface="Times New Roman"/>
              </a:rPr>
              <a:t> </a:t>
            </a:r>
            <a:r>
              <a:rPr lang="en-IN" sz="1200">
                <a:latin typeface="Times New Roman"/>
                <a:cs typeface="Times New Roman"/>
              </a:rPr>
              <a:t>products</a:t>
            </a:r>
            <a:r>
              <a:rPr lang="en-IN" sz="1200" spc="-20">
                <a:latin typeface="Times New Roman"/>
                <a:cs typeface="Times New Roman"/>
              </a:rPr>
              <a:t> </a:t>
            </a:r>
            <a:r>
              <a:rPr lang="en-IN" sz="1200">
                <a:latin typeface="Times New Roman"/>
                <a:cs typeface="Times New Roman"/>
              </a:rPr>
              <a:t>and</a:t>
            </a:r>
            <a:r>
              <a:rPr lang="en-IN" sz="1200" spc="-5">
                <a:latin typeface="Times New Roman"/>
                <a:cs typeface="Times New Roman"/>
              </a:rPr>
              <a:t> </a:t>
            </a:r>
            <a:r>
              <a:rPr lang="en-IN" sz="1200" spc="-10">
                <a:latin typeface="Times New Roman"/>
                <a:cs typeface="Times New Roman"/>
              </a:rPr>
              <a:t>inventory, </a:t>
            </a:r>
            <a:r>
              <a:rPr lang="en-IN" sz="1200">
                <a:latin typeface="Times New Roman"/>
                <a:cs typeface="Times New Roman"/>
              </a:rPr>
              <a:t>processing</a:t>
            </a:r>
            <a:r>
              <a:rPr lang="en-IN" sz="1200" spc="-40">
                <a:latin typeface="Times New Roman"/>
                <a:cs typeface="Times New Roman"/>
              </a:rPr>
              <a:t> </a:t>
            </a:r>
            <a:r>
              <a:rPr lang="en-IN" sz="1200">
                <a:latin typeface="Times New Roman"/>
                <a:cs typeface="Times New Roman"/>
              </a:rPr>
              <a:t>orders</a:t>
            </a:r>
            <a:r>
              <a:rPr lang="en-IN" sz="1200" spc="-35">
                <a:latin typeface="Times New Roman"/>
                <a:cs typeface="Times New Roman"/>
              </a:rPr>
              <a:t> </a:t>
            </a:r>
            <a:r>
              <a:rPr lang="en-IN" sz="1200">
                <a:latin typeface="Times New Roman"/>
                <a:cs typeface="Times New Roman"/>
              </a:rPr>
              <a:t>and</a:t>
            </a:r>
            <a:r>
              <a:rPr lang="en-IN" sz="1200" spc="-35">
                <a:latin typeface="Times New Roman"/>
                <a:cs typeface="Times New Roman"/>
              </a:rPr>
              <a:t> </a:t>
            </a:r>
            <a:r>
              <a:rPr lang="en-IN" sz="1200">
                <a:latin typeface="Times New Roman"/>
                <a:cs typeface="Times New Roman"/>
              </a:rPr>
              <a:t>payments,</a:t>
            </a:r>
            <a:r>
              <a:rPr lang="en-IN" sz="1200" spc="-40">
                <a:latin typeface="Times New Roman"/>
                <a:cs typeface="Times New Roman"/>
              </a:rPr>
              <a:t> </a:t>
            </a:r>
            <a:r>
              <a:rPr lang="en-IN" sz="1200">
                <a:latin typeface="Times New Roman"/>
                <a:cs typeface="Times New Roman"/>
              </a:rPr>
              <a:t>shipping,</a:t>
            </a:r>
            <a:r>
              <a:rPr lang="en-IN" sz="1200" spc="-40">
                <a:latin typeface="Times New Roman"/>
                <a:cs typeface="Times New Roman"/>
              </a:rPr>
              <a:t> </a:t>
            </a:r>
            <a:r>
              <a:rPr lang="en-IN" sz="1200">
                <a:latin typeface="Times New Roman"/>
                <a:cs typeface="Times New Roman"/>
              </a:rPr>
              <a:t>marketing,</a:t>
            </a:r>
            <a:r>
              <a:rPr lang="en-IN" sz="1200" spc="-35">
                <a:latin typeface="Times New Roman"/>
                <a:cs typeface="Times New Roman"/>
              </a:rPr>
              <a:t> </a:t>
            </a:r>
            <a:r>
              <a:rPr lang="en-IN" sz="1200" spc="-10">
                <a:latin typeface="Times New Roman"/>
                <a:cs typeface="Times New Roman"/>
              </a:rPr>
              <a:t>customer</a:t>
            </a:r>
            <a:r>
              <a:rPr lang="en-IN" sz="1200" spc="-40">
                <a:latin typeface="Times New Roman"/>
                <a:cs typeface="Times New Roman"/>
              </a:rPr>
              <a:t> </a:t>
            </a:r>
            <a:r>
              <a:rPr lang="en-IN" sz="1200">
                <a:latin typeface="Times New Roman"/>
                <a:cs typeface="Times New Roman"/>
              </a:rPr>
              <a:t>engagement,</a:t>
            </a:r>
            <a:r>
              <a:rPr lang="en-IN" sz="1200" spc="-40">
                <a:latin typeface="Times New Roman"/>
                <a:cs typeface="Times New Roman"/>
              </a:rPr>
              <a:t> </a:t>
            </a:r>
            <a:r>
              <a:rPr lang="en-IN" sz="1200" spc="-25">
                <a:latin typeface="Times New Roman"/>
                <a:cs typeface="Times New Roman"/>
              </a:rPr>
              <a:t>and </a:t>
            </a:r>
            <a:r>
              <a:rPr lang="en-IN" sz="1200" spc="-10">
                <a:latin typeface="Times New Roman"/>
                <a:cs typeface="Times New Roman"/>
              </a:rPr>
              <a:t>analytics.</a:t>
            </a:r>
            <a:endParaRPr lang="en-IN" sz="1200">
              <a:latin typeface="Times New Roman"/>
              <a:cs typeface="Times New Roman"/>
            </a:endParaRPr>
          </a:p>
          <a:p>
            <a:pPr marL="469900">
              <a:lnSpc>
                <a:spcPct val="100000"/>
              </a:lnSpc>
              <a:spcBef>
                <a:spcPts val="960"/>
              </a:spcBef>
            </a:pPr>
            <a:r>
              <a:rPr lang="en-IN" sz="1200" b="1">
                <a:latin typeface="Times New Roman"/>
                <a:cs typeface="Times New Roman"/>
              </a:rPr>
              <a:t>Key</a:t>
            </a:r>
            <a:r>
              <a:rPr lang="en-IN" sz="1200" b="1" spc="-30">
                <a:latin typeface="Times New Roman"/>
                <a:cs typeface="Times New Roman"/>
              </a:rPr>
              <a:t> </a:t>
            </a:r>
            <a:r>
              <a:rPr lang="en-IN" sz="1200" b="1">
                <a:latin typeface="Times New Roman"/>
                <a:cs typeface="Times New Roman"/>
              </a:rPr>
              <a:t>Business</a:t>
            </a:r>
            <a:r>
              <a:rPr lang="en-IN" sz="1200" b="1" spc="-20">
                <a:latin typeface="Times New Roman"/>
                <a:cs typeface="Times New Roman"/>
              </a:rPr>
              <a:t> </a:t>
            </a:r>
            <a:r>
              <a:rPr lang="en-IN" sz="1200" b="1" spc="-10">
                <a:latin typeface="Times New Roman"/>
                <a:cs typeface="Times New Roman"/>
              </a:rPr>
              <a:t>Segments:</a:t>
            </a:r>
            <a:endParaRPr lang="en-IN" sz="1200">
              <a:latin typeface="Times New Roman"/>
              <a:cs typeface="Times New Roman"/>
            </a:endParaRPr>
          </a:p>
          <a:p>
            <a:pPr marL="469900" marR="51435" indent="-228600">
              <a:lnSpc>
                <a:spcPct val="111100"/>
              </a:lnSpc>
              <a:spcBef>
                <a:spcPts val="800"/>
              </a:spcBef>
              <a:buSzPct val="83333"/>
              <a:buFont typeface="Symbol"/>
              <a:buChar char=""/>
              <a:tabLst>
                <a:tab pos="469900" algn="l"/>
              </a:tabLst>
            </a:pPr>
            <a:r>
              <a:rPr lang="en-IN" sz="1200" b="1">
                <a:latin typeface="Times New Roman"/>
                <a:cs typeface="Times New Roman"/>
              </a:rPr>
              <a:t>Subscription</a:t>
            </a:r>
            <a:r>
              <a:rPr lang="en-IN" sz="1200" b="1" spc="-40">
                <a:latin typeface="Times New Roman"/>
                <a:cs typeface="Times New Roman"/>
              </a:rPr>
              <a:t> </a:t>
            </a:r>
            <a:r>
              <a:rPr lang="en-IN" b="1">
                <a:latin typeface="Times New Roman"/>
                <a:cs typeface="Times New Roman"/>
              </a:rPr>
              <a:t>Solutions </a:t>
            </a:r>
            <a:r>
              <a:rPr lang="en-IN">
                <a:latin typeface="Times New Roman"/>
                <a:cs typeface="Times New Roman"/>
              </a:rPr>
              <a:t>includes</a:t>
            </a:r>
            <a:r>
              <a:rPr lang="en-IN" sz="1200" spc="-40">
                <a:latin typeface="Times New Roman"/>
                <a:cs typeface="Times New Roman"/>
              </a:rPr>
              <a:t> </a:t>
            </a:r>
            <a:r>
              <a:rPr lang="en-IN" sz="1200">
                <a:latin typeface="Times New Roman"/>
                <a:cs typeface="Times New Roman"/>
              </a:rPr>
              <a:t>revenue</a:t>
            </a:r>
            <a:r>
              <a:rPr lang="en-IN" sz="1200" spc="-50">
                <a:latin typeface="Times New Roman"/>
                <a:cs typeface="Times New Roman"/>
              </a:rPr>
              <a:t> </a:t>
            </a:r>
            <a:r>
              <a:rPr lang="en-IN" sz="1200">
                <a:latin typeface="Times New Roman"/>
                <a:cs typeface="Times New Roman"/>
              </a:rPr>
              <a:t>generated</a:t>
            </a:r>
            <a:r>
              <a:rPr lang="en-IN" sz="1200" spc="-45">
                <a:latin typeface="Times New Roman"/>
                <a:cs typeface="Times New Roman"/>
              </a:rPr>
              <a:t> </a:t>
            </a:r>
            <a:r>
              <a:rPr lang="en-IN" sz="1200">
                <a:latin typeface="Times New Roman"/>
                <a:cs typeface="Times New Roman"/>
              </a:rPr>
              <a:t>from</a:t>
            </a:r>
            <a:r>
              <a:rPr lang="en-IN" sz="1200" spc="-50">
                <a:latin typeface="Times New Roman"/>
                <a:cs typeface="Times New Roman"/>
              </a:rPr>
              <a:t> </a:t>
            </a:r>
            <a:r>
              <a:rPr lang="en-IN" sz="1200" spc="-10">
                <a:latin typeface="Times New Roman"/>
                <a:cs typeface="Times New Roman"/>
              </a:rPr>
              <a:t>merchants </a:t>
            </a:r>
            <a:r>
              <a:rPr lang="en-IN" sz="1200">
                <a:latin typeface="Times New Roman"/>
                <a:cs typeface="Times New Roman"/>
              </a:rPr>
              <a:t>subscribing</a:t>
            </a:r>
            <a:r>
              <a:rPr lang="en-IN" sz="1200" spc="-30">
                <a:latin typeface="Times New Roman"/>
                <a:cs typeface="Times New Roman"/>
              </a:rPr>
              <a:t> </a:t>
            </a:r>
            <a:r>
              <a:rPr lang="en-IN" sz="1200">
                <a:latin typeface="Times New Roman"/>
                <a:cs typeface="Times New Roman"/>
              </a:rPr>
              <a:t>to</a:t>
            </a:r>
            <a:r>
              <a:rPr lang="en-IN" sz="1200" spc="-25">
                <a:latin typeface="Times New Roman"/>
                <a:cs typeface="Times New Roman"/>
              </a:rPr>
              <a:t> </a:t>
            </a:r>
            <a:r>
              <a:rPr lang="en-IN" sz="1200">
                <a:latin typeface="Times New Roman"/>
                <a:cs typeface="Times New Roman"/>
              </a:rPr>
              <a:t>Shopify's</a:t>
            </a:r>
            <a:r>
              <a:rPr lang="en-IN" sz="1200" spc="-20">
                <a:latin typeface="Times New Roman"/>
                <a:cs typeface="Times New Roman"/>
              </a:rPr>
              <a:t> </a:t>
            </a:r>
            <a:r>
              <a:rPr lang="en-IN" sz="1200" spc="-10">
                <a:latin typeface="Times New Roman"/>
                <a:cs typeface="Times New Roman"/>
              </a:rPr>
              <a:t>platform.</a:t>
            </a:r>
            <a:r>
              <a:rPr lang="en-IN" sz="1200" spc="-30">
                <a:latin typeface="Times New Roman"/>
                <a:cs typeface="Times New Roman"/>
              </a:rPr>
              <a:t> </a:t>
            </a:r>
            <a:r>
              <a:rPr lang="en-IN" sz="1200">
                <a:latin typeface="Times New Roman"/>
                <a:cs typeface="Times New Roman"/>
              </a:rPr>
              <a:t>It</a:t>
            </a:r>
            <a:r>
              <a:rPr lang="en-IN" sz="1200" spc="-35">
                <a:latin typeface="Times New Roman"/>
                <a:cs typeface="Times New Roman"/>
              </a:rPr>
              <a:t> </a:t>
            </a:r>
            <a:r>
              <a:rPr lang="en-IN" sz="1200">
                <a:latin typeface="Times New Roman"/>
                <a:cs typeface="Times New Roman"/>
              </a:rPr>
              <a:t>offers</a:t>
            </a:r>
            <a:r>
              <a:rPr lang="en-IN" sz="1200" spc="-20">
                <a:latin typeface="Times New Roman"/>
                <a:cs typeface="Times New Roman"/>
              </a:rPr>
              <a:t> </a:t>
            </a:r>
            <a:r>
              <a:rPr lang="en-IN" sz="1200">
                <a:latin typeface="Times New Roman"/>
                <a:cs typeface="Times New Roman"/>
              </a:rPr>
              <a:t>various</a:t>
            </a:r>
            <a:r>
              <a:rPr lang="en-IN" sz="1200" spc="-20">
                <a:latin typeface="Times New Roman"/>
                <a:cs typeface="Times New Roman"/>
              </a:rPr>
              <a:t> </a:t>
            </a:r>
            <a:r>
              <a:rPr lang="en-IN" sz="1200">
                <a:latin typeface="Times New Roman"/>
                <a:cs typeface="Times New Roman"/>
              </a:rPr>
              <a:t>plans</a:t>
            </a:r>
            <a:r>
              <a:rPr lang="en-IN" sz="1200" spc="-25">
                <a:latin typeface="Times New Roman"/>
                <a:cs typeface="Times New Roman"/>
              </a:rPr>
              <a:t> </a:t>
            </a:r>
            <a:r>
              <a:rPr lang="en-IN" sz="1200">
                <a:latin typeface="Times New Roman"/>
                <a:cs typeface="Times New Roman"/>
              </a:rPr>
              <a:t>tailored</a:t>
            </a:r>
            <a:r>
              <a:rPr lang="en-IN" sz="1200" spc="-25">
                <a:latin typeface="Times New Roman"/>
                <a:cs typeface="Times New Roman"/>
              </a:rPr>
              <a:t> </a:t>
            </a:r>
            <a:r>
              <a:rPr lang="en-IN" sz="1200">
                <a:latin typeface="Times New Roman"/>
                <a:cs typeface="Times New Roman"/>
              </a:rPr>
              <a:t>to</a:t>
            </a:r>
            <a:r>
              <a:rPr lang="en-IN" sz="1200" spc="-25">
                <a:latin typeface="Times New Roman"/>
                <a:cs typeface="Times New Roman"/>
              </a:rPr>
              <a:t> </a:t>
            </a:r>
            <a:r>
              <a:rPr lang="en-IN" sz="1200" spc="-10">
                <a:latin typeface="Times New Roman"/>
                <a:cs typeface="Times New Roman"/>
              </a:rPr>
              <a:t>different</a:t>
            </a:r>
            <a:r>
              <a:rPr lang="en-IN" sz="1200" spc="-35">
                <a:latin typeface="Times New Roman"/>
                <a:cs typeface="Times New Roman"/>
              </a:rPr>
              <a:t> </a:t>
            </a:r>
            <a:r>
              <a:rPr lang="en-IN" sz="1200" spc="-10">
                <a:latin typeface="Times New Roman"/>
                <a:cs typeface="Times New Roman"/>
              </a:rPr>
              <a:t>business </a:t>
            </a:r>
            <a:r>
              <a:rPr lang="en-IN" sz="1200">
                <a:latin typeface="Times New Roman"/>
                <a:cs typeface="Times New Roman"/>
              </a:rPr>
              <a:t>sizes</a:t>
            </a:r>
            <a:r>
              <a:rPr lang="en-IN" sz="1200" spc="-25">
                <a:latin typeface="Times New Roman"/>
                <a:cs typeface="Times New Roman"/>
              </a:rPr>
              <a:t> </a:t>
            </a:r>
            <a:r>
              <a:rPr lang="en-IN" sz="1200">
                <a:latin typeface="Times New Roman"/>
                <a:cs typeface="Times New Roman"/>
              </a:rPr>
              <a:t>and</a:t>
            </a:r>
            <a:r>
              <a:rPr lang="en-IN" sz="1200" spc="-30">
                <a:latin typeface="Times New Roman"/>
                <a:cs typeface="Times New Roman"/>
              </a:rPr>
              <a:t> </a:t>
            </a:r>
            <a:r>
              <a:rPr lang="en-IN" sz="1200">
                <a:latin typeface="Times New Roman"/>
                <a:cs typeface="Times New Roman"/>
              </a:rPr>
              <a:t>needs,</a:t>
            </a:r>
            <a:r>
              <a:rPr lang="en-IN" sz="1200" spc="-30">
                <a:latin typeface="Times New Roman"/>
                <a:cs typeface="Times New Roman"/>
              </a:rPr>
              <a:t> </a:t>
            </a:r>
            <a:r>
              <a:rPr lang="en-IN" sz="1200">
                <a:latin typeface="Times New Roman"/>
                <a:cs typeface="Times New Roman"/>
              </a:rPr>
              <a:t>providing</a:t>
            </a:r>
            <a:r>
              <a:rPr lang="en-IN" sz="1200" spc="-25">
                <a:latin typeface="Times New Roman"/>
                <a:cs typeface="Times New Roman"/>
              </a:rPr>
              <a:t> </a:t>
            </a:r>
            <a:r>
              <a:rPr lang="en-IN" sz="1200">
                <a:latin typeface="Times New Roman"/>
                <a:cs typeface="Times New Roman"/>
              </a:rPr>
              <a:t>tools</a:t>
            </a:r>
            <a:r>
              <a:rPr lang="en-IN" sz="1200" spc="-25">
                <a:latin typeface="Times New Roman"/>
                <a:cs typeface="Times New Roman"/>
              </a:rPr>
              <a:t> </a:t>
            </a:r>
            <a:r>
              <a:rPr lang="en-IN" sz="1200">
                <a:latin typeface="Times New Roman"/>
                <a:cs typeface="Times New Roman"/>
              </a:rPr>
              <a:t>for</a:t>
            </a:r>
            <a:r>
              <a:rPr lang="en-IN" sz="1200" spc="-30">
                <a:latin typeface="Times New Roman"/>
                <a:cs typeface="Times New Roman"/>
              </a:rPr>
              <a:t> </a:t>
            </a:r>
            <a:r>
              <a:rPr lang="en-IN" sz="1200">
                <a:latin typeface="Times New Roman"/>
                <a:cs typeface="Times New Roman"/>
              </a:rPr>
              <a:t>website</a:t>
            </a:r>
            <a:r>
              <a:rPr lang="en-IN" sz="1200" spc="-35">
                <a:latin typeface="Times New Roman"/>
                <a:cs typeface="Times New Roman"/>
              </a:rPr>
              <a:t> </a:t>
            </a:r>
            <a:r>
              <a:rPr lang="en-IN" sz="1200">
                <a:latin typeface="Times New Roman"/>
                <a:cs typeface="Times New Roman"/>
              </a:rPr>
              <a:t>creation,</a:t>
            </a:r>
            <a:r>
              <a:rPr lang="en-IN" sz="1200" spc="-15">
                <a:latin typeface="Times New Roman"/>
                <a:cs typeface="Times New Roman"/>
              </a:rPr>
              <a:t> </a:t>
            </a:r>
            <a:r>
              <a:rPr lang="en-IN" sz="1200">
                <a:latin typeface="Times New Roman"/>
                <a:cs typeface="Times New Roman"/>
              </a:rPr>
              <a:t>product</a:t>
            </a:r>
            <a:r>
              <a:rPr lang="en-IN" sz="1200" spc="-35">
                <a:latin typeface="Times New Roman"/>
                <a:cs typeface="Times New Roman"/>
              </a:rPr>
              <a:t> </a:t>
            </a:r>
            <a:r>
              <a:rPr lang="en-IN" sz="1200" spc="-10">
                <a:latin typeface="Times New Roman"/>
                <a:cs typeface="Times New Roman"/>
              </a:rPr>
              <a:t>management,</a:t>
            </a:r>
            <a:r>
              <a:rPr lang="en-IN" sz="1200" spc="-30">
                <a:latin typeface="Times New Roman"/>
                <a:cs typeface="Times New Roman"/>
              </a:rPr>
              <a:t> </a:t>
            </a:r>
            <a:r>
              <a:rPr lang="en-IN" spc="-10">
                <a:latin typeface="Times New Roman"/>
                <a:cs typeface="Times New Roman"/>
              </a:rPr>
              <a:t>sales </a:t>
            </a:r>
            <a:r>
              <a:rPr lang="en-IN">
                <a:latin typeface="Times New Roman"/>
                <a:cs typeface="Times New Roman"/>
              </a:rPr>
              <a:t>channel</a:t>
            </a:r>
            <a:r>
              <a:rPr lang="en-IN" sz="1200" spc="-5">
                <a:latin typeface="Times New Roman"/>
                <a:cs typeface="Times New Roman"/>
              </a:rPr>
              <a:t> </a:t>
            </a:r>
            <a:r>
              <a:rPr lang="en-IN" sz="1200" spc="-10">
                <a:latin typeface="Times New Roman"/>
                <a:cs typeface="Times New Roman"/>
              </a:rPr>
              <a:t>integration,</a:t>
            </a:r>
            <a:r>
              <a:rPr lang="en-IN" sz="1200" spc="-20">
                <a:latin typeface="Times New Roman"/>
                <a:cs typeface="Times New Roman"/>
              </a:rPr>
              <a:t> </a:t>
            </a:r>
            <a:r>
              <a:rPr lang="en-IN" sz="1200">
                <a:latin typeface="Times New Roman"/>
                <a:cs typeface="Times New Roman"/>
              </a:rPr>
              <a:t>and </a:t>
            </a:r>
            <a:r>
              <a:rPr lang="en-IN" sz="1200" spc="-10">
                <a:latin typeface="Times New Roman"/>
                <a:cs typeface="Times New Roman"/>
              </a:rPr>
              <a:t>analytics.</a:t>
            </a:r>
            <a:endParaRPr lang="en-IN" sz="1200">
              <a:latin typeface="Times New Roman"/>
              <a:cs typeface="Times New Roman"/>
            </a:endParaRPr>
          </a:p>
          <a:p>
            <a:pPr marL="469900" indent="-228600">
              <a:spcBef>
                <a:spcPts val="965"/>
              </a:spcBef>
              <a:buSzPct val="83333"/>
              <a:buFont typeface="Symbol"/>
              <a:buChar char=""/>
              <a:tabLst>
                <a:tab pos="469900" algn="l"/>
              </a:tabLst>
            </a:pPr>
            <a:r>
              <a:rPr lang="en-IN" sz="1200" b="1" spc="-10">
                <a:latin typeface="Times New Roman"/>
                <a:cs typeface="Times New Roman"/>
              </a:rPr>
              <a:t>Merchant</a:t>
            </a:r>
            <a:r>
              <a:rPr lang="en-IN" sz="1200" b="1" spc="-35">
                <a:latin typeface="Times New Roman"/>
                <a:cs typeface="Times New Roman"/>
              </a:rPr>
              <a:t> </a:t>
            </a:r>
            <a:r>
              <a:rPr lang="en-IN" b="1">
                <a:latin typeface="Times New Roman"/>
                <a:cs typeface="Times New Roman"/>
              </a:rPr>
              <a:t>Solutions </a:t>
            </a:r>
            <a:r>
              <a:rPr lang="en-IN">
                <a:latin typeface="Times New Roman"/>
                <a:cs typeface="Times New Roman"/>
              </a:rPr>
              <a:t>encompasses</a:t>
            </a:r>
            <a:r>
              <a:rPr lang="en-IN" sz="1200" spc="-25">
                <a:latin typeface="Times New Roman"/>
                <a:cs typeface="Times New Roman"/>
              </a:rPr>
              <a:t> </a:t>
            </a:r>
            <a:r>
              <a:rPr lang="en-IN" sz="1200">
                <a:latin typeface="Times New Roman"/>
                <a:cs typeface="Times New Roman"/>
              </a:rPr>
              <a:t>a</a:t>
            </a:r>
            <a:r>
              <a:rPr lang="en-IN" sz="1200" spc="-45">
                <a:latin typeface="Times New Roman"/>
                <a:cs typeface="Times New Roman"/>
              </a:rPr>
              <a:t> </a:t>
            </a:r>
            <a:r>
              <a:rPr lang="en-IN" sz="1200">
                <a:latin typeface="Times New Roman"/>
                <a:cs typeface="Times New Roman"/>
              </a:rPr>
              <a:t>range</a:t>
            </a:r>
            <a:r>
              <a:rPr lang="en-IN" sz="1200" spc="-40">
                <a:latin typeface="Times New Roman"/>
                <a:cs typeface="Times New Roman"/>
              </a:rPr>
              <a:t> </a:t>
            </a:r>
            <a:r>
              <a:rPr lang="en-IN" sz="1200">
                <a:latin typeface="Times New Roman"/>
                <a:cs typeface="Times New Roman"/>
              </a:rPr>
              <a:t>of</a:t>
            </a:r>
            <a:r>
              <a:rPr lang="en-IN" sz="1200" spc="-30">
                <a:latin typeface="Times New Roman"/>
                <a:cs typeface="Times New Roman"/>
              </a:rPr>
              <a:t> </a:t>
            </a:r>
            <a:r>
              <a:rPr lang="en-IN" sz="1200">
                <a:latin typeface="Times New Roman"/>
                <a:cs typeface="Times New Roman"/>
              </a:rPr>
              <a:t>additional</a:t>
            </a:r>
            <a:r>
              <a:rPr lang="en-IN" sz="1200" spc="-45">
                <a:latin typeface="Times New Roman"/>
                <a:cs typeface="Times New Roman"/>
              </a:rPr>
              <a:t> </a:t>
            </a:r>
            <a:r>
              <a:rPr lang="en-IN" spc="-10">
                <a:latin typeface="Times New Roman"/>
                <a:cs typeface="Times New Roman"/>
              </a:rPr>
              <a:t>services offered</a:t>
            </a:r>
            <a:r>
              <a:rPr lang="en-IN" sz="1200" spc="-35">
                <a:latin typeface="Times New Roman"/>
                <a:cs typeface="Times New Roman"/>
              </a:rPr>
              <a:t> </a:t>
            </a:r>
            <a:r>
              <a:rPr lang="en-IN" sz="1200">
                <a:latin typeface="Times New Roman"/>
                <a:cs typeface="Times New Roman"/>
              </a:rPr>
              <a:t>to</a:t>
            </a:r>
            <a:r>
              <a:rPr lang="en-IN" sz="1200" spc="-35">
                <a:latin typeface="Times New Roman"/>
                <a:cs typeface="Times New Roman"/>
              </a:rPr>
              <a:t> </a:t>
            </a:r>
            <a:r>
              <a:rPr lang="en-IN" sz="1200">
                <a:latin typeface="Times New Roman"/>
                <a:cs typeface="Times New Roman"/>
              </a:rPr>
              <a:t>merchants.</a:t>
            </a:r>
            <a:r>
              <a:rPr lang="en-IN" sz="1200" spc="-60">
                <a:latin typeface="Times New Roman"/>
                <a:cs typeface="Times New Roman"/>
              </a:rPr>
              <a:t> </a:t>
            </a:r>
            <a:r>
              <a:rPr lang="en-IN" sz="1200">
                <a:latin typeface="Times New Roman"/>
                <a:cs typeface="Times New Roman"/>
              </a:rPr>
              <a:t>These</a:t>
            </a:r>
            <a:r>
              <a:rPr lang="en-IN" sz="1200" spc="-40">
                <a:latin typeface="Times New Roman"/>
                <a:cs typeface="Times New Roman"/>
              </a:rPr>
              <a:t> </a:t>
            </a:r>
            <a:r>
              <a:rPr lang="en-IN" sz="1200">
                <a:latin typeface="Times New Roman"/>
                <a:cs typeface="Times New Roman"/>
              </a:rPr>
              <a:t>include</a:t>
            </a:r>
            <a:r>
              <a:rPr lang="en-IN" sz="1200" spc="-45">
                <a:latin typeface="Times New Roman"/>
                <a:cs typeface="Times New Roman"/>
              </a:rPr>
              <a:t> </a:t>
            </a:r>
            <a:r>
              <a:rPr lang="en-IN" sz="1200">
                <a:latin typeface="Times New Roman"/>
                <a:cs typeface="Times New Roman"/>
              </a:rPr>
              <a:t>payment</a:t>
            </a:r>
            <a:r>
              <a:rPr lang="en-IN" sz="1200" spc="-40">
                <a:latin typeface="Times New Roman"/>
                <a:cs typeface="Times New Roman"/>
              </a:rPr>
              <a:t> </a:t>
            </a:r>
            <a:r>
              <a:rPr lang="en-IN" sz="1200">
                <a:latin typeface="Times New Roman"/>
                <a:cs typeface="Times New Roman"/>
              </a:rPr>
              <a:t>processing</a:t>
            </a:r>
            <a:r>
              <a:rPr lang="en-IN" sz="1200" spc="-35">
                <a:latin typeface="Times New Roman"/>
                <a:cs typeface="Times New Roman"/>
              </a:rPr>
              <a:t> </a:t>
            </a:r>
            <a:r>
              <a:rPr lang="en-IN" sz="1200">
                <a:latin typeface="Times New Roman"/>
                <a:cs typeface="Times New Roman"/>
              </a:rPr>
              <a:t>through</a:t>
            </a:r>
            <a:r>
              <a:rPr lang="en-IN" sz="1200" spc="-30">
                <a:latin typeface="Times New Roman"/>
                <a:cs typeface="Times New Roman"/>
              </a:rPr>
              <a:t> </a:t>
            </a:r>
            <a:r>
              <a:rPr lang="en-IN" sz="1200">
                <a:latin typeface="Times New Roman"/>
                <a:cs typeface="Times New Roman"/>
              </a:rPr>
              <a:t>Shopify</a:t>
            </a:r>
            <a:r>
              <a:rPr lang="en-IN" sz="1200" spc="-35">
                <a:latin typeface="Times New Roman"/>
                <a:cs typeface="Times New Roman"/>
              </a:rPr>
              <a:t> </a:t>
            </a:r>
            <a:r>
              <a:rPr lang="en-IN" sz="1200" spc="-10">
                <a:latin typeface="Times New Roman"/>
                <a:cs typeface="Times New Roman"/>
              </a:rPr>
              <a:t>Payments, logistics</a:t>
            </a:r>
            <a:r>
              <a:rPr lang="en-IN" spc="-10">
                <a:latin typeface="Times New Roman"/>
                <a:cs typeface="Times New Roman"/>
              </a:rPr>
              <a:t>, </a:t>
            </a:r>
            <a:r>
              <a:rPr lang="en-IN">
                <a:latin typeface="Times New Roman"/>
                <a:cs typeface="Times New Roman"/>
              </a:rPr>
              <a:t>shipping</a:t>
            </a:r>
            <a:r>
              <a:rPr lang="en-IN" sz="1200" spc="-25">
                <a:latin typeface="Times New Roman"/>
                <a:cs typeface="Times New Roman"/>
              </a:rPr>
              <a:t> </a:t>
            </a:r>
            <a:r>
              <a:rPr lang="en-IN" sz="1200">
                <a:latin typeface="Times New Roman"/>
                <a:cs typeface="Times New Roman"/>
              </a:rPr>
              <a:t>solutions</a:t>
            </a:r>
            <a:r>
              <a:rPr lang="en-IN" sz="1200" spc="-20">
                <a:latin typeface="Times New Roman"/>
                <a:cs typeface="Times New Roman"/>
              </a:rPr>
              <a:t> </a:t>
            </a:r>
            <a:r>
              <a:rPr lang="en-IN" sz="1200">
                <a:latin typeface="Times New Roman"/>
                <a:cs typeface="Times New Roman"/>
              </a:rPr>
              <a:t>via</a:t>
            </a:r>
            <a:r>
              <a:rPr lang="en-IN" sz="1200" spc="-35">
                <a:latin typeface="Times New Roman"/>
                <a:cs typeface="Times New Roman"/>
              </a:rPr>
              <a:t> </a:t>
            </a:r>
            <a:r>
              <a:rPr lang="en-IN" sz="1200">
                <a:latin typeface="Times New Roman"/>
                <a:cs typeface="Times New Roman"/>
              </a:rPr>
              <a:t>Shopify</a:t>
            </a:r>
            <a:r>
              <a:rPr lang="en-IN" sz="1200" spc="-25">
                <a:latin typeface="Times New Roman"/>
                <a:cs typeface="Times New Roman"/>
              </a:rPr>
              <a:t> </a:t>
            </a:r>
            <a:r>
              <a:rPr lang="en-IN" sz="1200">
                <a:latin typeface="Times New Roman"/>
                <a:cs typeface="Times New Roman"/>
              </a:rPr>
              <a:t>Shipping,</a:t>
            </a:r>
            <a:r>
              <a:rPr lang="en-IN" sz="1200" spc="-25">
                <a:latin typeface="Times New Roman"/>
                <a:cs typeface="Times New Roman"/>
              </a:rPr>
              <a:t> </a:t>
            </a:r>
            <a:r>
              <a:rPr lang="en-IN" sz="1200">
                <a:latin typeface="Times New Roman"/>
                <a:cs typeface="Times New Roman"/>
              </a:rPr>
              <a:t>and</a:t>
            </a:r>
            <a:r>
              <a:rPr lang="en-IN" sz="1200" spc="-25">
                <a:latin typeface="Times New Roman"/>
                <a:cs typeface="Times New Roman"/>
              </a:rPr>
              <a:t> </a:t>
            </a:r>
            <a:r>
              <a:rPr lang="en-IN" sz="1200">
                <a:latin typeface="Times New Roman"/>
                <a:cs typeface="Times New Roman"/>
              </a:rPr>
              <a:t>merchant</a:t>
            </a:r>
            <a:r>
              <a:rPr lang="en-IN" sz="1200" spc="-30">
                <a:latin typeface="Times New Roman"/>
                <a:cs typeface="Times New Roman"/>
              </a:rPr>
              <a:t> </a:t>
            </a:r>
            <a:r>
              <a:rPr lang="en-IN" sz="1200">
                <a:latin typeface="Times New Roman"/>
                <a:cs typeface="Times New Roman"/>
              </a:rPr>
              <a:t>cash</a:t>
            </a:r>
            <a:r>
              <a:rPr lang="en-IN" sz="1200" spc="-25">
                <a:latin typeface="Times New Roman"/>
                <a:cs typeface="Times New Roman"/>
              </a:rPr>
              <a:t> </a:t>
            </a:r>
            <a:r>
              <a:rPr lang="en-IN" sz="1200">
                <a:latin typeface="Times New Roman"/>
                <a:cs typeface="Times New Roman"/>
              </a:rPr>
              <a:t>advance</a:t>
            </a:r>
            <a:r>
              <a:rPr lang="en-IN" sz="1200" spc="-15">
                <a:latin typeface="Times New Roman"/>
                <a:cs typeface="Times New Roman"/>
              </a:rPr>
              <a:t> </a:t>
            </a:r>
            <a:r>
              <a:rPr lang="en-IN" sz="1200" spc="-25">
                <a:latin typeface="Times New Roman"/>
                <a:cs typeface="Times New Roman"/>
              </a:rPr>
              <a:t>and </a:t>
            </a:r>
            <a:r>
              <a:rPr lang="en-IN" sz="1200">
                <a:latin typeface="Times New Roman"/>
                <a:cs typeface="Times New Roman"/>
              </a:rPr>
              <a:t>loan</a:t>
            </a:r>
            <a:r>
              <a:rPr lang="en-IN" sz="1200" spc="-50">
                <a:latin typeface="Times New Roman"/>
                <a:cs typeface="Times New Roman"/>
              </a:rPr>
              <a:t> </a:t>
            </a:r>
            <a:r>
              <a:rPr lang="en-IN" sz="1200">
                <a:latin typeface="Times New Roman"/>
                <a:cs typeface="Times New Roman"/>
              </a:rPr>
              <a:t>services</a:t>
            </a:r>
            <a:r>
              <a:rPr lang="en-IN" sz="1200" spc="-25">
                <a:latin typeface="Times New Roman"/>
                <a:cs typeface="Times New Roman"/>
              </a:rPr>
              <a:t> </a:t>
            </a:r>
            <a:r>
              <a:rPr lang="en-IN" sz="1200">
                <a:latin typeface="Times New Roman"/>
                <a:cs typeface="Times New Roman"/>
              </a:rPr>
              <a:t>through</a:t>
            </a:r>
            <a:r>
              <a:rPr lang="en-IN" sz="1200" spc="-35">
                <a:latin typeface="Times New Roman"/>
                <a:cs typeface="Times New Roman"/>
              </a:rPr>
              <a:t> </a:t>
            </a:r>
            <a:r>
              <a:rPr lang="en-IN" sz="1200">
                <a:latin typeface="Times New Roman"/>
                <a:cs typeface="Times New Roman"/>
              </a:rPr>
              <a:t>Shopify</a:t>
            </a:r>
            <a:r>
              <a:rPr lang="en-IN" sz="1200" spc="-30">
                <a:latin typeface="Times New Roman"/>
                <a:cs typeface="Times New Roman"/>
              </a:rPr>
              <a:t> </a:t>
            </a:r>
            <a:r>
              <a:rPr lang="en-IN" sz="1200" spc="-10">
                <a:latin typeface="Times New Roman"/>
                <a:cs typeface="Times New Roman"/>
              </a:rPr>
              <a:t>Capital.</a:t>
            </a:r>
            <a:r>
              <a:rPr lang="en-IN" spc="-65">
                <a:latin typeface="Times New Roman"/>
                <a:cs typeface="Times New Roman"/>
              </a:rPr>
              <a:t> </a:t>
            </a:r>
            <a:endParaRPr lang="en-IN" sz="1200" spc="-10">
              <a:latin typeface="Times New Roman"/>
              <a:cs typeface="Times New Roman"/>
            </a:endParaRPr>
          </a:p>
        </p:txBody>
      </p:sp>
      <p:sp>
        <p:nvSpPr>
          <p:cNvPr id="4" name="Slide Number Placeholder 3"/>
          <p:cNvSpPr>
            <a:spLocks noGrp="1"/>
          </p:cNvSpPr>
          <p:nvPr>
            <p:ph type="sldNum" sz="quarter" idx="5"/>
          </p:nvPr>
        </p:nvSpPr>
        <p:spPr/>
        <p:txBody>
          <a:bodyPr/>
          <a:lstStyle/>
          <a:p>
            <a:fld id="{E59E4A0B-4532-6A44-8DA5-86CA12C8B5F3}" type="slidenum">
              <a:rPr lang="en-US" smtClean="0"/>
              <a:t>5</a:t>
            </a:fld>
            <a:endParaRPr lang="en-US"/>
          </a:p>
        </p:txBody>
      </p:sp>
    </p:spTree>
    <p:extLst>
      <p:ext uri="{BB962C8B-B14F-4D97-AF65-F5344CB8AC3E}">
        <p14:creationId xmlns:p14="http://schemas.microsoft.com/office/powerpoint/2010/main" val="1752879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Target Market," focuses on Shopify's core customer segments. It identifies three main groups: entrepreneurs, business owners, and influencers. Entrepreneurs are drawn to Shopify for its low startup costs and minimal risk. Business owners appreciate the platform for reducing existing business costs and its ease of transitioning from a traditional model to digital operations. And Influencers use Shopify to monetize their audience by selling products and merchandise. </a:t>
            </a:r>
          </a:p>
          <a:p>
            <a:endParaRPr lang="en-US">
              <a:latin typeface="Aptos" panose="02110004020202020204"/>
              <a:ea typeface="Calibri"/>
              <a:cs typeface="Calibri"/>
            </a:endParaRPr>
          </a:p>
        </p:txBody>
      </p:sp>
      <p:sp>
        <p:nvSpPr>
          <p:cNvPr id="4" name="Slide Number Placeholder 3"/>
          <p:cNvSpPr>
            <a:spLocks noGrp="1"/>
          </p:cNvSpPr>
          <p:nvPr>
            <p:ph type="sldNum" sz="quarter" idx="5"/>
          </p:nvPr>
        </p:nvSpPr>
        <p:spPr/>
        <p:txBody>
          <a:bodyPr/>
          <a:lstStyle/>
          <a:p>
            <a:fld id="{E59E4A0B-4532-6A44-8DA5-86CA12C8B5F3}" type="slidenum">
              <a:rPr lang="en-US" smtClean="0"/>
              <a:t>6</a:t>
            </a:fld>
            <a:endParaRPr lang="en-US"/>
          </a:p>
        </p:txBody>
      </p:sp>
    </p:spTree>
    <p:extLst>
      <p:ext uri="{BB962C8B-B14F-4D97-AF65-F5344CB8AC3E}">
        <p14:creationId xmlns:p14="http://schemas.microsoft.com/office/powerpoint/2010/main" val="2201656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spc="-10" err="1">
                <a:latin typeface="Times New Roman"/>
                <a:cs typeface="Times New Roman"/>
              </a:rPr>
              <a:t>I</a:t>
            </a:r>
            <a:r>
              <a:rPr lang="en-IN" spc="-10" err="1"/>
              <a:t>"Let's</a:t>
            </a:r>
            <a:r>
              <a:rPr lang="en-IN" spc="-10"/>
              <a:t> begin with the  E-commerce trends and post-pandemic shifts. The pandemic has undeniably accelerated the move towards online shopping, a trend that's here to stay. For companies like Shopify, this is excellent news. The sustained shift toward e-commerce is not just a temporary blip but a fundamental change in consumer </a:t>
            </a:r>
            <a:r>
              <a:rPr lang="en-IN" spc="-10" err="1"/>
              <a:t>behavior</a:t>
            </a:r>
            <a:r>
              <a:rPr lang="en-IN" spc="-10"/>
              <a:t>. This continuing trend is a strong tailwind for Shopify, supporting robust revenue growth projections for the foreseeable future."</a:t>
            </a:r>
            <a:endParaRPr lang="en-IN" sz="1200">
              <a:latin typeface="Times New Roman"/>
              <a:cs typeface="Times New Roman"/>
            </a:endParaRPr>
          </a:p>
          <a:p>
            <a:pPr>
              <a:tabLst>
                <a:tab pos="165100" algn="l"/>
              </a:tabLst>
            </a:pPr>
            <a:endParaRPr lang="en-IN" spc="-10"/>
          </a:p>
          <a:p>
            <a:pPr>
              <a:tabLst>
                <a:tab pos="165100" algn="l"/>
              </a:tabLst>
            </a:pPr>
            <a:r>
              <a:rPr lang="en-IN" spc="-10"/>
              <a:t>"Moving on to the competitive landscape. The e-commerce arena is fiercely competitive, and Shopify is right in the thick of it. To maintain or even grow its market share, Shopify must heavily invest in marketing and innovation. However, it's important to note that these investments, while crucial, will impact the company's operational costs. Balancing growth with profitability will be key."</a:t>
            </a:r>
            <a:endParaRPr lang="en-IN"/>
          </a:p>
          <a:p>
            <a:pPr>
              <a:tabLst>
                <a:tab pos="165100" algn="l"/>
              </a:tabLst>
            </a:pPr>
            <a:endParaRPr lang="en-IN" spc="-10"/>
          </a:p>
          <a:p>
            <a:pPr>
              <a:tabLst>
                <a:tab pos="165100" algn="l"/>
              </a:tabLst>
            </a:pPr>
            <a:r>
              <a:rPr lang="en-IN" spc="-10"/>
              <a:t>"Next, let's talk about consumer preferences. Today's consumers are seeking more personalized shopping experiences. This growing demand is pushing companies like Shopify to invest in technology that can offer such personalization. While this will influence capital expenditure projections, it's an investment that can significantly enhance customer engagement and loyalty."</a:t>
            </a:r>
            <a:endParaRPr lang="en-IN"/>
          </a:p>
          <a:p>
            <a:pPr>
              <a:tabLst>
                <a:tab pos="161290" algn="l"/>
              </a:tabLst>
            </a:pPr>
            <a:endParaRPr lang="en-IN" spc="-10"/>
          </a:p>
          <a:p>
            <a:pPr>
              <a:tabLst>
                <a:tab pos="161290" algn="l"/>
              </a:tabLst>
            </a:pPr>
            <a:r>
              <a:rPr lang="en-IN" spc="-10"/>
              <a:t>"Our final point is on technological integration. We're witnessing an increasing adoption of advanced technologies like AI, AR, and VR in e-commerce. For Shopify, investing in these technologies might mean higher short-term costs. However, the potential long-term gains are immense. These technologies can not only help in gaining a larger market share but also in building a more loyal customer base."</a:t>
            </a:r>
            <a:endParaRPr lang="en-IN"/>
          </a:p>
          <a:p>
            <a:pPr>
              <a:tabLst>
                <a:tab pos="469900" algn="l"/>
              </a:tabLst>
            </a:pPr>
            <a:endParaRPr lang="en-IN" spc="-10"/>
          </a:p>
          <a:p>
            <a:pPr>
              <a:tabLst>
                <a:tab pos="469900" algn="l"/>
              </a:tabLst>
            </a:pPr>
            <a:r>
              <a:rPr lang="en-IN" spc="-10"/>
              <a:t> </a:t>
            </a:r>
            <a:endParaRPr lang="en-IN">
              <a:latin typeface="Aptos" panose="02110004020202020204"/>
              <a:cs typeface="Times New Roman"/>
            </a:endParaRPr>
          </a:p>
        </p:txBody>
      </p:sp>
      <p:sp>
        <p:nvSpPr>
          <p:cNvPr id="4" name="Slide Number Placeholder 3"/>
          <p:cNvSpPr>
            <a:spLocks noGrp="1"/>
          </p:cNvSpPr>
          <p:nvPr>
            <p:ph type="sldNum" sz="quarter" idx="5"/>
          </p:nvPr>
        </p:nvSpPr>
        <p:spPr/>
        <p:txBody>
          <a:bodyPr/>
          <a:lstStyle/>
          <a:p>
            <a:fld id="{E59E4A0B-4532-6A44-8DA5-86CA12C8B5F3}" type="slidenum">
              <a:rPr lang="en-US" smtClean="0"/>
              <a:t>7</a:t>
            </a:fld>
            <a:endParaRPr lang="en-US"/>
          </a:p>
        </p:txBody>
      </p:sp>
    </p:spTree>
    <p:extLst>
      <p:ext uri="{BB962C8B-B14F-4D97-AF65-F5344CB8AC3E}">
        <p14:creationId xmlns:p14="http://schemas.microsoft.com/office/powerpoint/2010/main" val="1892441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focus our lens on Shopify and how it stands in the competitive e-commerce platform market.</a:t>
            </a:r>
          </a:p>
          <a:p>
            <a:r>
              <a:rPr lang="en-US"/>
              <a:t>Shopify distinguishes itself through its</a:t>
            </a:r>
            <a:r>
              <a:rPr lang="en-US" b="1"/>
              <a:t> SaaS model</a:t>
            </a:r>
            <a:r>
              <a:rPr lang="en-US"/>
              <a:t>, ensuring that it's </a:t>
            </a:r>
            <a:r>
              <a:rPr lang="en-US" b="1"/>
              <a:t>not just a product but a comprehensive service platform.</a:t>
            </a:r>
          </a:p>
          <a:p>
            <a:r>
              <a:rPr lang="en-US"/>
              <a:t>With a beginning price of $29 a month, Shopify is positioned as a cost-effective solution for businesses of all sizes. </a:t>
            </a:r>
          </a:p>
          <a:p>
            <a:r>
              <a:rPr lang="en-US"/>
              <a:t>It offers a </a:t>
            </a:r>
            <a:r>
              <a:rPr lang="en-US" b="1"/>
              <a:t>remarkable range of over 1000 templates</a:t>
            </a:r>
            <a:r>
              <a:rPr lang="en-US"/>
              <a:t>, </a:t>
            </a:r>
            <a:r>
              <a:rPr lang="en-US" b="1"/>
              <a:t>simplifying the setup process and providing users with numerous options to tailor their online presence.</a:t>
            </a:r>
          </a:p>
          <a:p>
            <a:endParaRPr lang="en-US" b="1"/>
          </a:p>
          <a:p>
            <a:r>
              <a:rPr lang="en-US" b="1"/>
              <a:t>Ease of use is where Shopify truly shines</a:t>
            </a:r>
            <a:r>
              <a:rPr lang="en-US"/>
              <a:t>. It's designed for entrepreneurs who want to focus on their business,</a:t>
            </a:r>
            <a:r>
              <a:rPr lang="en-US" b="1"/>
              <a:t> not on learning complex software</a:t>
            </a:r>
            <a:r>
              <a:rPr lang="en-US"/>
              <a:t>. This user-friendliness is complemented by the option of a free trial, </a:t>
            </a:r>
            <a:r>
              <a:rPr lang="en-US" b="1"/>
              <a:t>allowing users to explore the platform's capabilities without upfront investment.</a:t>
            </a:r>
          </a:p>
          <a:p>
            <a:endParaRPr lang="en-US"/>
          </a:p>
          <a:p>
            <a:r>
              <a:rPr lang="en-US"/>
              <a:t>When we compare Shopify to its competitors,</a:t>
            </a:r>
            <a:r>
              <a:rPr lang="en-US" b="1"/>
              <a:t> we see a platform that balances affordability with functionality,</a:t>
            </a:r>
            <a:r>
              <a:rPr lang="en-US"/>
              <a:t> making it an attractive starting point for businesses embarking on their e-commerce journey.</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E59E4A0B-4532-6A44-8DA5-86CA12C8B5F3}" type="slidenum">
              <a:rPr lang="en-US" smtClean="0"/>
              <a:t>8</a:t>
            </a:fld>
            <a:endParaRPr lang="en-US"/>
          </a:p>
        </p:txBody>
      </p:sp>
    </p:spTree>
    <p:extLst>
      <p:ext uri="{BB962C8B-B14F-4D97-AF65-F5344CB8AC3E}">
        <p14:creationId xmlns:p14="http://schemas.microsoft.com/office/powerpoint/2010/main" val="1292733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we see a clear distinction between Shopify and Amazon. </a:t>
            </a:r>
          </a:p>
          <a:p>
            <a:r>
              <a:rPr lang="en-US"/>
              <a:t>Shopify</a:t>
            </a:r>
            <a:r>
              <a:rPr lang="en-US" b="1"/>
              <a:t> stands out as a platform dedicated to enabling businesses to create their own online stores</a:t>
            </a:r>
            <a:r>
              <a:rPr lang="en-US"/>
              <a:t>,</a:t>
            </a:r>
          </a:p>
          <a:p>
            <a:endParaRPr lang="en-US"/>
          </a:p>
          <a:p>
            <a:r>
              <a:rPr lang="en-US" b="1"/>
              <a:t>offering control and a suite of tools for:</a:t>
            </a:r>
          </a:p>
          <a:p>
            <a:r>
              <a:rPr lang="en-US" b="1"/>
              <a:t>1. website management</a:t>
            </a:r>
          </a:p>
          <a:p>
            <a:r>
              <a:rPr lang="en-US" b="1"/>
              <a:t>2.payment processing</a:t>
            </a:r>
          </a:p>
          <a:p>
            <a:r>
              <a:rPr lang="en-US" b="1"/>
              <a:t>3. and marketing.</a:t>
            </a:r>
          </a:p>
          <a:p>
            <a:endParaRPr lang="en-US" b="1"/>
          </a:p>
          <a:p>
            <a:r>
              <a:rPr lang="en-US"/>
              <a:t> It's</a:t>
            </a:r>
            <a:r>
              <a:rPr lang="en-US" b="1"/>
              <a:t> designed</a:t>
            </a:r>
            <a:r>
              <a:rPr lang="en-US"/>
              <a:t> with the focus on </a:t>
            </a:r>
            <a:r>
              <a:rPr lang="en-US" b="1"/>
              <a:t>small to medium-sized businesses</a:t>
            </a:r>
            <a:r>
              <a:rPr lang="en-US"/>
              <a:t>, seeking to give them a </a:t>
            </a:r>
            <a:r>
              <a:rPr lang="en-US" b="1"/>
              <a:t>strong start in e-commerce without the complexities of direct selling</a:t>
            </a:r>
            <a:r>
              <a:rPr lang="en-US"/>
              <a:t>. </a:t>
            </a:r>
          </a:p>
          <a:p>
            <a:endParaRPr lang="en-US"/>
          </a:p>
          <a:p>
            <a:r>
              <a:rPr lang="en-US"/>
              <a:t>Amazon, on the other hand, acts as a :</a:t>
            </a:r>
          </a:p>
          <a:p>
            <a:r>
              <a:rPr lang="en-US" b="1"/>
              <a:t>1.vast marketplace for a wide array of products, </a:t>
            </a:r>
          </a:p>
          <a:p>
            <a:r>
              <a:rPr lang="en-US" b="1"/>
              <a:t>2. targeting end customers with efficient logistics.</a:t>
            </a:r>
          </a:p>
          <a:p>
            <a:r>
              <a:rPr lang="en-US"/>
              <a:t> In essence, Shopify provides the infrastructure for businesses to build and grow their e-commerce presence independently.</a:t>
            </a:r>
          </a:p>
        </p:txBody>
      </p:sp>
      <p:sp>
        <p:nvSpPr>
          <p:cNvPr id="4" name="Slide Number Placeholder 3"/>
          <p:cNvSpPr>
            <a:spLocks noGrp="1"/>
          </p:cNvSpPr>
          <p:nvPr>
            <p:ph type="sldNum" sz="quarter" idx="5"/>
          </p:nvPr>
        </p:nvSpPr>
        <p:spPr/>
        <p:txBody>
          <a:bodyPr/>
          <a:lstStyle/>
          <a:p>
            <a:fld id="{E59E4A0B-4532-6A44-8DA5-86CA12C8B5F3}" type="slidenum">
              <a:rPr lang="en-US" smtClean="0"/>
              <a:t>9</a:t>
            </a:fld>
            <a:endParaRPr lang="en-US"/>
          </a:p>
        </p:txBody>
      </p:sp>
    </p:spTree>
    <p:extLst>
      <p:ext uri="{BB962C8B-B14F-4D97-AF65-F5344CB8AC3E}">
        <p14:creationId xmlns:p14="http://schemas.microsoft.com/office/powerpoint/2010/main" val="100851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So this bar chart shows us the 2025 estimate for revenue growth of </a:t>
            </a:r>
            <a:r>
              <a:rPr lang="en-US" err="1">
                <a:latin typeface="Calibri"/>
                <a:cs typeface="Calibri"/>
              </a:rPr>
              <a:t>shopify</a:t>
            </a:r>
            <a:r>
              <a:rPr lang="en-US">
                <a:latin typeface="Calibri"/>
                <a:cs typeface="Calibri"/>
              </a:rPr>
              <a:t> and its competitors.</a:t>
            </a:r>
          </a:p>
          <a:p>
            <a:pPr marL="228600" indent="-228600">
              <a:buAutoNum type="arabicPeriod"/>
            </a:pPr>
            <a:r>
              <a:rPr lang="en-US">
                <a:latin typeface="Calibri"/>
                <a:cs typeface="Calibri"/>
              </a:rPr>
              <a:t>The industry avg is estimated to be 12.78% and </a:t>
            </a:r>
            <a:r>
              <a:rPr lang="en-US" err="1">
                <a:latin typeface="Calibri"/>
                <a:cs typeface="Calibri"/>
              </a:rPr>
              <a:t>shopify</a:t>
            </a:r>
            <a:r>
              <a:rPr lang="en-US">
                <a:latin typeface="Calibri"/>
                <a:cs typeface="Calibri"/>
              </a:rPr>
              <a:t> is beating it by 12.22%.</a:t>
            </a:r>
          </a:p>
          <a:p>
            <a:pPr marL="228600" indent="-228600">
              <a:buAutoNum type="arabicPeriod"/>
            </a:pPr>
            <a:r>
              <a:rPr lang="en-US">
                <a:latin typeface="Calibri"/>
                <a:cs typeface="Calibri"/>
              </a:rPr>
              <a:t>Amazon revenue growth is going be 10.13%, Alibaba at 8.70% </a:t>
            </a:r>
          </a:p>
          <a:p>
            <a:pPr marL="228600" indent="-228600">
              <a:buAutoNum type="arabicPeriod"/>
            </a:pPr>
            <a:r>
              <a:rPr lang="en-US" err="1">
                <a:latin typeface="Calibri"/>
                <a:cs typeface="Calibri"/>
              </a:rPr>
              <a:t>Mercadolibre</a:t>
            </a:r>
            <a:r>
              <a:rPr lang="en-US">
                <a:latin typeface="Calibri"/>
                <a:cs typeface="Calibri"/>
              </a:rPr>
              <a:t> is a close competitor at 23.4% followed by </a:t>
            </a:r>
            <a:r>
              <a:rPr lang="en-US" err="1">
                <a:latin typeface="Calibri"/>
                <a:cs typeface="Calibri"/>
              </a:rPr>
              <a:t>Farfetch</a:t>
            </a:r>
            <a:r>
              <a:rPr lang="en-US">
                <a:latin typeface="Calibri"/>
                <a:cs typeface="Calibri"/>
              </a:rPr>
              <a:t> at 16.97%.</a:t>
            </a:r>
          </a:p>
          <a:p>
            <a:pPr marL="228600" indent="-228600">
              <a:buAutoNum type="arabicPeriod"/>
            </a:pPr>
            <a:endParaRPr lang="en-US">
              <a:latin typeface="Calibri"/>
              <a:cs typeface="Calibri"/>
            </a:endParaRPr>
          </a:p>
          <a:p>
            <a:endParaRPr lang="en-US">
              <a:latin typeface="Calibri"/>
              <a:cs typeface="Calibri"/>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E59E4A0B-4532-6A44-8DA5-86CA12C8B5F3}" type="slidenum">
              <a:rPr lang="en-US" smtClean="0"/>
              <a:t>10</a:t>
            </a:fld>
            <a:endParaRPr lang="en-US"/>
          </a:p>
        </p:txBody>
      </p:sp>
    </p:spTree>
    <p:extLst>
      <p:ext uri="{BB962C8B-B14F-4D97-AF65-F5344CB8AC3E}">
        <p14:creationId xmlns:p14="http://schemas.microsoft.com/office/powerpoint/2010/main" val="4278135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Let's take a quick look at Shopify's market share as of 2024. </a:t>
            </a:r>
          </a:p>
          <a:p>
            <a:r>
              <a:rPr lang="en-US"/>
              <a:t>Shopify </a:t>
            </a:r>
            <a:r>
              <a:rPr lang="en-US" b="1"/>
              <a:t>has solidified its position as the fourth largest e-commerce platform globally</a:t>
            </a:r>
            <a:r>
              <a:rPr lang="en-US"/>
              <a:t>, holding an impressive 11% of the market. </a:t>
            </a:r>
            <a:r>
              <a:rPr lang="en-US" b="1"/>
              <a:t>But it's in the United States where Shopify truly dominates, with a commanding 28% share of the e-commerce platform market.</a:t>
            </a:r>
          </a:p>
          <a:p>
            <a:endParaRPr lang="en-US" b="1"/>
          </a:p>
          <a:p>
            <a:r>
              <a:rPr lang="en-US"/>
              <a:t>The numbers speak volumes about Shopify's impact. In the U.S. alone, </a:t>
            </a:r>
            <a:r>
              <a:rPr lang="en-US" b="1"/>
              <a:t>there are over 2.6 million websites powered by Shopify</a:t>
            </a:r>
            <a:r>
              <a:rPr lang="en-US"/>
              <a:t>, which accounts for a staggering </a:t>
            </a:r>
            <a:r>
              <a:rPr lang="en-US" b="1"/>
              <a:t>62.21% of all Shopify websites worldwide</a:t>
            </a:r>
            <a:r>
              <a:rPr lang="en-US"/>
              <a:t>. </a:t>
            </a:r>
            <a:r>
              <a:rPr lang="en-US" b="1"/>
              <a:t>This is a testament to Shopify's robust platform and its ability to meet the diverse needs of American businesses</a:t>
            </a:r>
            <a:r>
              <a:rPr lang="en-US"/>
              <a:t>.</a:t>
            </a:r>
          </a:p>
          <a:p>
            <a:r>
              <a:rPr lang="en-US"/>
              <a:t>The United Kingdom, Australia, Brazil, and Germany also </a:t>
            </a:r>
            <a:r>
              <a:rPr lang="en-US" b="1"/>
              <a:t>show significant adoption, with Shopify underpinning a substantial portion of e-commerce activities in these countries.</a:t>
            </a:r>
            <a:r>
              <a:rPr lang="en-US"/>
              <a:t> </a:t>
            </a:r>
          </a:p>
          <a:p>
            <a:r>
              <a:rPr lang="en-US"/>
              <a:t>This </a:t>
            </a:r>
            <a:r>
              <a:rPr lang="en-US" b="1"/>
              <a:t>global footprint is reflected in Shopify's market capitalization</a:t>
            </a:r>
            <a:r>
              <a:rPr lang="en-US"/>
              <a:t>, which stands at an impressive $98.23 billion as of the second quarter of 2023.</a:t>
            </a:r>
          </a:p>
          <a:p>
            <a:r>
              <a:rPr lang="en-US"/>
              <a:t>What we're witnessing here is not just growth but a global movement as more businesses turn to Shopify to build their e-commerce presence.</a:t>
            </a:r>
          </a:p>
          <a:p>
            <a:br>
              <a:rPr lang="en-US">
                <a:cs typeface="+mn-lt"/>
              </a:rPr>
            </a:br>
            <a:endParaRPr lang="en-US"/>
          </a:p>
          <a:p>
            <a:endParaRPr lang="en-US"/>
          </a:p>
          <a:p>
            <a:br>
              <a:rPr lang="en-US">
                <a:cs typeface="+mn-lt"/>
              </a:rPr>
            </a:br>
            <a:endParaRPr lang="en-US"/>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E59E4A0B-4532-6A44-8DA5-86CA12C8B5F3}" type="slidenum">
              <a:rPr lang="en-US" smtClean="0"/>
              <a:t>11</a:t>
            </a:fld>
            <a:endParaRPr lang="en-US"/>
          </a:p>
        </p:txBody>
      </p:sp>
    </p:spTree>
    <p:extLst>
      <p:ext uri="{BB962C8B-B14F-4D97-AF65-F5344CB8AC3E}">
        <p14:creationId xmlns:p14="http://schemas.microsoft.com/office/powerpoint/2010/main" val="4259183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
              <a:lnSpc>
                <a:spcPct val="100000"/>
              </a:lnSpc>
              <a:spcBef>
                <a:spcPts val="960"/>
              </a:spcBef>
            </a:pPr>
            <a:r>
              <a:rPr lang="en-IN" sz="1200" b="1" spc="-10">
                <a:latin typeface="Times New Roman"/>
                <a:cs typeface="Times New Roman"/>
              </a:rPr>
              <a:t>Macroeconomic</a:t>
            </a:r>
            <a:r>
              <a:rPr lang="en-IN" sz="1200" b="1" spc="-85">
                <a:latin typeface="Times New Roman"/>
                <a:cs typeface="Times New Roman"/>
              </a:rPr>
              <a:t> </a:t>
            </a:r>
            <a:r>
              <a:rPr lang="en-IN" sz="1200" b="1" spc="-10">
                <a:latin typeface="Times New Roman"/>
                <a:cs typeface="Times New Roman"/>
              </a:rPr>
              <a:t>Analysis</a:t>
            </a:r>
            <a:endParaRPr lang="en-IN" sz="1200">
              <a:latin typeface="Times New Roman"/>
              <a:cs typeface="Times New Roman"/>
            </a:endParaRPr>
          </a:p>
          <a:p>
            <a:pPr marL="165100" indent="-152400">
              <a:lnSpc>
                <a:spcPct val="100000"/>
              </a:lnSpc>
              <a:spcBef>
                <a:spcPts val="960"/>
              </a:spcBef>
              <a:buAutoNum type="arabicPeriod"/>
              <a:tabLst>
                <a:tab pos="165100" algn="l"/>
              </a:tabLst>
            </a:pPr>
            <a:r>
              <a:rPr lang="en-IN" sz="1200" b="1">
                <a:latin typeface="Times New Roman"/>
                <a:cs typeface="Times New Roman"/>
              </a:rPr>
              <a:t>Global</a:t>
            </a:r>
            <a:r>
              <a:rPr lang="en-IN" sz="1200" b="1" spc="-65">
                <a:latin typeface="Times New Roman"/>
                <a:cs typeface="Times New Roman"/>
              </a:rPr>
              <a:t> </a:t>
            </a:r>
            <a:r>
              <a:rPr lang="en-IN" sz="1200" b="1">
                <a:latin typeface="Times New Roman"/>
                <a:cs typeface="Times New Roman"/>
              </a:rPr>
              <a:t>Economic</a:t>
            </a:r>
            <a:r>
              <a:rPr lang="en-IN" sz="1200" b="1" spc="-60">
                <a:latin typeface="Times New Roman"/>
                <a:cs typeface="Times New Roman"/>
              </a:rPr>
              <a:t> </a:t>
            </a:r>
            <a:r>
              <a:rPr lang="en-IN" sz="1200" b="1" spc="-10">
                <a:latin typeface="Times New Roman"/>
                <a:cs typeface="Times New Roman"/>
              </a:rPr>
              <a:t>Trends:</a:t>
            </a:r>
            <a:endParaRPr lang="en-IN" sz="1200">
              <a:latin typeface="Times New Roman"/>
              <a:cs typeface="Times New Roman"/>
            </a:endParaRPr>
          </a:p>
          <a:p>
            <a:pPr marL="469900" marR="201295" lvl="1" indent="-228600">
              <a:lnSpc>
                <a:spcPct val="111100"/>
              </a:lnSpc>
              <a:spcBef>
                <a:spcPts val="800"/>
              </a:spcBef>
              <a:buSzPct val="83333"/>
              <a:buFont typeface="Symbol"/>
              <a:buChar char=""/>
              <a:tabLst>
                <a:tab pos="469900" algn="l"/>
              </a:tabLst>
            </a:pPr>
            <a:r>
              <a:rPr lang="en-IN" sz="1200">
                <a:latin typeface="Times New Roman"/>
                <a:cs typeface="Times New Roman"/>
              </a:rPr>
              <a:t>Recessions</a:t>
            </a:r>
            <a:r>
              <a:rPr lang="en-IN" sz="1200" spc="-25">
                <a:latin typeface="Times New Roman"/>
                <a:cs typeface="Times New Roman"/>
              </a:rPr>
              <a:t> </a:t>
            </a:r>
            <a:r>
              <a:rPr lang="en-IN" sz="1200">
                <a:latin typeface="Times New Roman"/>
                <a:cs typeface="Times New Roman"/>
              </a:rPr>
              <a:t>and</a:t>
            </a:r>
            <a:r>
              <a:rPr lang="en-IN" sz="1200" spc="-25">
                <a:latin typeface="Times New Roman"/>
                <a:cs typeface="Times New Roman"/>
              </a:rPr>
              <a:t> </a:t>
            </a:r>
            <a:r>
              <a:rPr lang="en-IN" sz="1200">
                <a:latin typeface="Times New Roman"/>
                <a:cs typeface="Times New Roman"/>
              </a:rPr>
              <a:t>Economic</a:t>
            </a:r>
            <a:r>
              <a:rPr lang="en-IN" sz="1200" spc="-40">
                <a:latin typeface="Times New Roman"/>
                <a:cs typeface="Times New Roman"/>
              </a:rPr>
              <a:t> </a:t>
            </a:r>
            <a:r>
              <a:rPr lang="en-IN" sz="1200">
                <a:latin typeface="Times New Roman"/>
                <a:cs typeface="Times New Roman"/>
              </a:rPr>
              <a:t>Booms:</a:t>
            </a:r>
            <a:r>
              <a:rPr lang="en-IN" sz="1200" spc="-35">
                <a:latin typeface="Times New Roman"/>
                <a:cs typeface="Times New Roman"/>
              </a:rPr>
              <a:t> </a:t>
            </a:r>
            <a:r>
              <a:rPr lang="en-IN" sz="1200">
                <a:latin typeface="Times New Roman"/>
                <a:cs typeface="Times New Roman"/>
              </a:rPr>
              <a:t>Economic</a:t>
            </a:r>
            <a:r>
              <a:rPr lang="en-IN" sz="1200" spc="-35">
                <a:latin typeface="Times New Roman"/>
                <a:cs typeface="Times New Roman"/>
              </a:rPr>
              <a:t> </a:t>
            </a:r>
            <a:r>
              <a:rPr lang="en-IN" sz="1200">
                <a:latin typeface="Times New Roman"/>
                <a:cs typeface="Times New Roman"/>
              </a:rPr>
              <a:t>downturns</a:t>
            </a:r>
            <a:r>
              <a:rPr lang="en-IN" sz="1200" spc="-20">
                <a:latin typeface="Times New Roman"/>
                <a:cs typeface="Times New Roman"/>
              </a:rPr>
              <a:t> </a:t>
            </a:r>
            <a:r>
              <a:rPr lang="en-IN" sz="1200" spc="-10">
                <a:latin typeface="Times New Roman"/>
                <a:cs typeface="Times New Roman"/>
              </a:rPr>
              <a:t>typically</a:t>
            </a:r>
            <a:r>
              <a:rPr lang="en-IN" sz="1200" spc="-30">
                <a:latin typeface="Times New Roman"/>
                <a:cs typeface="Times New Roman"/>
              </a:rPr>
              <a:t> </a:t>
            </a:r>
            <a:r>
              <a:rPr lang="en-IN" sz="1200">
                <a:latin typeface="Times New Roman"/>
                <a:cs typeface="Times New Roman"/>
              </a:rPr>
              <a:t>lead</a:t>
            </a:r>
            <a:r>
              <a:rPr lang="en-IN" sz="1200" spc="-25">
                <a:latin typeface="Times New Roman"/>
                <a:cs typeface="Times New Roman"/>
              </a:rPr>
              <a:t> </a:t>
            </a:r>
            <a:r>
              <a:rPr lang="en-IN" sz="1200">
                <a:latin typeface="Times New Roman"/>
                <a:cs typeface="Times New Roman"/>
              </a:rPr>
              <a:t>to</a:t>
            </a:r>
            <a:r>
              <a:rPr lang="en-IN" sz="1200" spc="-30">
                <a:latin typeface="Times New Roman"/>
                <a:cs typeface="Times New Roman"/>
              </a:rPr>
              <a:t> </a:t>
            </a:r>
            <a:r>
              <a:rPr lang="en-IN" sz="1200" spc="-10">
                <a:latin typeface="Times New Roman"/>
                <a:cs typeface="Times New Roman"/>
              </a:rPr>
              <a:t>reduced </a:t>
            </a:r>
            <a:r>
              <a:rPr lang="en-IN" sz="1200">
                <a:latin typeface="Times New Roman"/>
                <a:cs typeface="Times New Roman"/>
              </a:rPr>
              <a:t>consumer</a:t>
            </a:r>
            <a:r>
              <a:rPr lang="en-IN" sz="1200" spc="-50">
                <a:latin typeface="Times New Roman"/>
                <a:cs typeface="Times New Roman"/>
              </a:rPr>
              <a:t> </a:t>
            </a:r>
            <a:r>
              <a:rPr lang="en-IN" sz="1200">
                <a:latin typeface="Times New Roman"/>
                <a:cs typeface="Times New Roman"/>
              </a:rPr>
              <a:t>spending,</a:t>
            </a:r>
            <a:r>
              <a:rPr lang="en-IN" sz="1200" spc="-45">
                <a:latin typeface="Times New Roman"/>
                <a:cs typeface="Times New Roman"/>
              </a:rPr>
              <a:t> </a:t>
            </a:r>
            <a:r>
              <a:rPr lang="en-IN" sz="1200">
                <a:latin typeface="Times New Roman"/>
                <a:cs typeface="Times New Roman"/>
              </a:rPr>
              <a:t>which</a:t>
            </a:r>
            <a:r>
              <a:rPr lang="en-IN" sz="1200" spc="-30">
                <a:latin typeface="Times New Roman"/>
                <a:cs typeface="Times New Roman"/>
              </a:rPr>
              <a:t> </a:t>
            </a:r>
            <a:r>
              <a:rPr lang="en-IN" sz="1200">
                <a:latin typeface="Times New Roman"/>
                <a:cs typeface="Times New Roman"/>
              </a:rPr>
              <a:t>can</a:t>
            </a:r>
            <a:r>
              <a:rPr lang="en-IN" sz="1200" spc="-45">
                <a:latin typeface="Times New Roman"/>
                <a:cs typeface="Times New Roman"/>
              </a:rPr>
              <a:t> </a:t>
            </a:r>
            <a:r>
              <a:rPr lang="en-IN" sz="1200">
                <a:latin typeface="Times New Roman"/>
                <a:cs typeface="Times New Roman"/>
              </a:rPr>
              <a:t>negatively</a:t>
            </a:r>
            <a:r>
              <a:rPr lang="en-IN" sz="1200" spc="-45">
                <a:latin typeface="Times New Roman"/>
                <a:cs typeface="Times New Roman"/>
              </a:rPr>
              <a:t> </a:t>
            </a:r>
            <a:r>
              <a:rPr lang="en-IN" sz="1200">
                <a:latin typeface="Times New Roman"/>
                <a:cs typeface="Times New Roman"/>
              </a:rPr>
              <a:t>impact</a:t>
            </a:r>
            <a:r>
              <a:rPr lang="en-IN" sz="1200" spc="-35">
                <a:latin typeface="Times New Roman"/>
                <a:cs typeface="Times New Roman"/>
              </a:rPr>
              <a:t> </a:t>
            </a:r>
            <a:r>
              <a:rPr lang="en-IN" sz="1200">
                <a:latin typeface="Times New Roman"/>
                <a:cs typeface="Times New Roman"/>
              </a:rPr>
              <a:t>e-commerce</a:t>
            </a:r>
            <a:r>
              <a:rPr lang="en-IN" sz="1200" spc="-55">
                <a:latin typeface="Times New Roman"/>
                <a:cs typeface="Times New Roman"/>
              </a:rPr>
              <a:t> </a:t>
            </a:r>
            <a:r>
              <a:rPr lang="en-IN" sz="1200">
                <a:latin typeface="Times New Roman"/>
                <a:cs typeface="Times New Roman"/>
              </a:rPr>
              <a:t>sales.</a:t>
            </a:r>
            <a:r>
              <a:rPr lang="en-IN" sz="1200" spc="-45">
                <a:latin typeface="Times New Roman"/>
                <a:cs typeface="Times New Roman"/>
              </a:rPr>
              <a:t> </a:t>
            </a:r>
            <a:r>
              <a:rPr lang="en-IN" sz="1200" spc="-10">
                <a:latin typeface="Times New Roman"/>
                <a:cs typeface="Times New Roman"/>
              </a:rPr>
              <a:t>Conversely, </a:t>
            </a:r>
            <a:r>
              <a:rPr lang="en-IN" sz="1200">
                <a:latin typeface="Times New Roman"/>
                <a:cs typeface="Times New Roman"/>
              </a:rPr>
              <a:t>during</a:t>
            </a:r>
            <a:r>
              <a:rPr lang="en-IN" sz="1200" spc="-20">
                <a:latin typeface="Times New Roman"/>
                <a:cs typeface="Times New Roman"/>
              </a:rPr>
              <a:t> </a:t>
            </a:r>
            <a:r>
              <a:rPr lang="en-IN" sz="1200" spc="-10">
                <a:latin typeface="Times New Roman"/>
                <a:cs typeface="Times New Roman"/>
              </a:rPr>
              <a:t>economic</a:t>
            </a:r>
            <a:r>
              <a:rPr lang="en-IN" sz="1200" spc="-25">
                <a:latin typeface="Times New Roman"/>
                <a:cs typeface="Times New Roman"/>
              </a:rPr>
              <a:t> </a:t>
            </a:r>
            <a:r>
              <a:rPr lang="en-IN" sz="1200">
                <a:latin typeface="Times New Roman"/>
                <a:cs typeface="Times New Roman"/>
              </a:rPr>
              <a:t>booms,</a:t>
            </a:r>
            <a:r>
              <a:rPr lang="en-IN" sz="1200" spc="-20">
                <a:latin typeface="Times New Roman"/>
                <a:cs typeface="Times New Roman"/>
              </a:rPr>
              <a:t> </a:t>
            </a:r>
            <a:r>
              <a:rPr lang="en-IN" sz="1200">
                <a:latin typeface="Times New Roman"/>
                <a:cs typeface="Times New Roman"/>
              </a:rPr>
              <a:t>consumer</a:t>
            </a:r>
            <a:r>
              <a:rPr lang="en-IN" sz="1200" spc="-15">
                <a:latin typeface="Times New Roman"/>
                <a:cs typeface="Times New Roman"/>
              </a:rPr>
              <a:t> </a:t>
            </a:r>
            <a:r>
              <a:rPr lang="en-IN" sz="1200" spc="-10">
                <a:latin typeface="Times New Roman"/>
                <a:cs typeface="Times New Roman"/>
              </a:rPr>
              <a:t>confidence</a:t>
            </a:r>
            <a:r>
              <a:rPr lang="en-IN" sz="1200" spc="-30">
                <a:latin typeface="Times New Roman"/>
                <a:cs typeface="Times New Roman"/>
              </a:rPr>
              <a:t> </a:t>
            </a:r>
            <a:r>
              <a:rPr lang="en-IN" sz="1200">
                <a:latin typeface="Times New Roman"/>
                <a:cs typeface="Times New Roman"/>
              </a:rPr>
              <a:t>and</a:t>
            </a:r>
            <a:r>
              <a:rPr lang="en-IN" sz="1200" spc="-15">
                <a:latin typeface="Times New Roman"/>
                <a:cs typeface="Times New Roman"/>
              </a:rPr>
              <a:t> </a:t>
            </a:r>
            <a:r>
              <a:rPr lang="en-IN" sz="1200">
                <a:latin typeface="Times New Roman"/>
                <a:cs typeface="Times New Roman"/>
              </a:rPr>
              <a:t>spending</a:t>
            </a:r>
            <a:r>
              <a:rPr lang="en-IN" sz="1200" spc="-20">
                <a:latin typeface="Times New Roman"/>
                <a:cs typeface="Times New Roman"/>
              </a:rPr>
              <a:t> </a:t>
            </a:r>
            <a:r>
              <a:rPr lang="en-IN" sz="1200">
                <a:latin typeface="Times New Roman"/>
                <a:cs typeface="Times New Roman"/>
              </a:rPr>
              <a:t>usually </a:t>
            </a:r>
            <a:r>
              <a:rPr lang="en-IN" sz="1200" spc="-10">
                <a:latin typeface="Times New Roman"/>
                <a:cs typeface="Times New Roman"/>
              </a:rPr>
              <a:t>increase,</a:t>
            </a:r>
            <a:endParaRPr lang="en-IN" sz="1200">
              <a:latin typeface="Times New Roman"/>
              <a:cs typeface="Times New Roman"/>
            </a:endParaRPr>
          </a:p>
          <a:p>
            <a:pPr marL="469900" marR="5080">
              <a:lnSpc>
                <a:spcPts val="1600"/>
              </a:lnSpc>
              <a:spcBef>
                <a:spcPts val="80"/>
              </a:spcBef>
            </a:pPr>
            <a:r>
              <a:rPr lang="en-IN" sz="1200" spc="-10">
                <a:latin typeface="Times New Roman"/>
                <a:cs typeface="Times New Roman"/>
              </a:rPr>
              <a:t>potentially</a:t>
            </a:r>
            <a:r>
              <a:rPr lang="en-IN" sz="1200" spc="-25">
                <a:latin typeface="Times New Roman"/>
                <a:cs typeface="Times New Roman"/>
              </a:rPr>
              <a:t> </a:t>
            </a:r>
            <a:r>
              <a:rPr lang="en-IN" sz="1200">
                <a:latin typeface="Times New Roman"/>
                <a:cs typeface="Times New Roman"/>
              </a:rPr>
              <a:t>boosting</a:t>
            </a:r>
            <a:r>
              <a:rPr lang="en-IN" sz="1200" spc="-20">
                <a:latin typeface="Times New Roman"/>
                <a:cs typeface="Times New Roman"/>
              </a:rPr>
              <a:t> </a:t>
            </a:r>
            <a:r>
              <a:rPr lang="en-IN" sz="1200">
                <a:latin typeface="Times New Roman"/>
                <a:cs typeface="Times New Roman"/>
              </a:rPr>
              <a:t>Shopify's</a:t>
            </a:r>
            <a:r>
              <a:rPr lang="en-IN" sz="1200" spc="-20">
                <a:latin typeface="Times New Roman"/>
                <a:cs typeface="Times New Roman"/>
              </a:rPr>
              <a:t> </a:t>
            </a:r>
            <a:r>
              <a:rPr lang="en-IN" sz="1200">
                <a:latin typeface="Times New Roman"/>
                <a:cs typeface="Times New Roman"/>
              </a:rPr>
              <a:t>growth.</a:t>
            </a:r>
            <a:r>
              <a:rPr lang="en-IN" sz="1200" spc="-20">
                <a:latin typeface="Times New Roman"/>
                <a:cs typeface="Times New Roman"/>
              </a:rPr>
              <a:t> </a:t>
            </a:r>
            <a:r>
              <a:rPr lang="en-IN" sz="1200" spc="-10">
                <a:latin typeface="Times New Roman"/>
                <a:cs typeface="Times New Roman"/>
              </a:rPr>
              <a:t>Financial</a:t>
            </a:r>
            <a:r>
              <a:rPr lang="en-IN" sz="1200" spc="-30">
                <a:latin typeface="Times New Roman"/>
                <a:cs typeface="Times New Roman"/>
              </a:rPr>
              <a:t> </a:t>
            </a:r>
            <a:r>
              <a:rPr lang="en-IN" sz="1200">
                <a:latin typeface="Times New Roman"/>
                <a:cs typeface="Times New Roman"/>
              </a:rPr>
              <a:t>projections</a:t>
            </a:r>
            <a:r>
              <a:rPr lang="en-IN" sz="1200" spc="-20">
                <a:latin typeface="Times New Roman"/>
                <a:cs typeface="Times New Roman"/>
              </a:rPr>
              <a:t> </a:t>
            </a:r>
            <a:r>
              <a:rPr lang="en-IN" sz="1200">
                <a:latin typeface="Times New Roman"/>
                <a:cs typeface="Times New Roman"/>
              </a:rPr>
              <a:t>should</a:t>
            </a:r>
            <a:r>
              <a:rPr lang="en-IN" sz="1200" spc="-20">
                <a:latin typeface="Times New Roman"/>
                <a:cs typeface="Times New Roman"/>
              </a:rPr>
              <a:t> </a:t>
            </a:r>
            <a:r>
              <a:rPr lang="en-IN" sz="1200">
                <a:latin typeface="Times New Roman"/>
                <a:cs typeface="Times New Roman"/>
              </a:rPr>
              <a:t>account</a:t>
            </a:r>
            <a:r>
              <a:rPr lang="en-IN" sz="1200" spc="-30">
                <a:latin typeface="Times New Roman"/>
                <a:cs typeface="Times New Roman"/>
              </a:rPr>
              <a:t> </a:t>
            </a:r>
            <a:r>
              <a:rPr lang="en-IN" sz="1200">
                <a:latin typeface="Times New Roman"/>
                <a:cs typeface="Times New Roman"/>
              </a:rPr>
              <a:t>for </a:t>
            </a:r>
            <a:r>
              <a:rPr lang="en-IN" sz="1200" spc="-10">
                <a:latin typeface="Times New Roman"/>
                <a:cs typeface="Times New Roman"/>
              </a:rPr>
              <a:t>these </a:t>
            </a:r>
            <a:r>
              <a:rPr lang="en-IN" sz="1200">
                <a:latin typeface="Times New Roman"/>
                <a:cs typeface="Times New Roman"/>
              </a:rPr>
              <a:t>cyclical</a:t>
            </a:r>
            <a:r>
              <a:rPr lang="en-IN" sz="1200" spc="-25">
                <a:latin typeface="Times New Roman"/>
                <a:cs typeface="Times New Roman"/>
              </a:rPr>
              <a:t> </a:t>
            </a:r>
            <a:r>
              <a:rPr lang="en-IN" sz="1200" spc="-10">
                <a:latin typeface="Times New Roman"/>
                <a:cs typeface="Times New Roman"/>
              </a:rPr>
              <a:t>economic</a:t>
            </a:r>
            <a:r>
              <a:rPr lang="en-IN" sz="1200" spc="-40">
                <a:latin typeface="Times New Roman"/>
                <a:cs typeface="Times New Roman"/>
              </a:rPr>
              <a:t> </a:t>
            </a:r>
            <a:r>
              <a:rPr lang="en-IN" sz="1200" spc="-10">
                <a:latin typeface="Times New Roman"/>
                <a:cs typeface="Times New Roman"/>
              </a:rPr>
              <a:t>patterns.</a:t>
            </a:r>
            <a:endParaRPr lang="en-IN" sz="1200">
              <a:latin typeface="Times New Roman"/>
              <a:cs typeface="Times New Roman"/>
            </a:endParaRPr>
          </a:p>
          <a:p>
            <a:pPr marL="469900" marR="345440" indent="-228600">
              <a:lnSpc>
                <a:spcPct val="111100"/>
              </a:lnSpc>
              <a:spcBef>
                <a:spcPts val="100"/>
              </a:spcBef>
              <a:buSzPct val="83333"/>
              <a:buFont typeface="Symbol"/>
              <a:buChar char=""/>
              <a:tabLst>
                <a:tab pos="469900" algn="l"/>
              </a:tabLst>
            </a:pPr>
            <a:r>
              <a:rPr lang="en-IN" sz="1200">
                <a:latin typeface="Times New Roman"/>
                <a:cs typeface="Times New Roman"/>
              </a:rPr>
              <a:t>Inflation</a:t>
            </a:r>
            <a:r>
              <a:rPr lang="en-IN" sz="1200" spc="-30">
                <a:latin typeface="Times New Roman"/>
                <a:cs typeface="Times New Roman"/>
              </a:rPr>
              <a:t> </a:t>
            </a:r>
            <a:r>
              <a:rPr lang="en-IN" sz="1200">
                <a:latin typeface="Times New Roman"/>
                <a:cs typeface="Times New Roman"/>
              </a:rPr>
              <a:t>and</a:t>
            </a:r>
            <a:r>
              <a:rPr lang="en-IN" sz="1200" spc="-40">
                <a:latin typeface="Times New Roman"/>
                <a:cs typeface="Times New Roman"/>
              </a:rPr>
              <a:t> </a:t>
            </a:r>
            <a:r>
              <a:rPr lang="en-IN" sz="1200">
                <a:latin typeface="Times New Roman"/>
                <a:cs typeface="Times New Roman"/>
              </a:rPr>
              <a:t>Purchasing</a:t>
            </a:r>
            <a:r>
              <a:rPr lang="en-IN" sz="1200" spc="-45">
                <a:latin typeface="Times New Roman"/>
                <a:cs typeface="Times New Roman"/>
              </a:rPr>
              <a:t> </a:t>
            </a:r>
            <a:r>
              <a:rPr lang="en-IN" sz="1200">
                <a:latin typeface="Times New Roman"/>
                <a:cs typeface="Times New Roman"/>
              </a:rPr>
              <a:t>Power:</a:t>
            </a:r>
            <a:r>
              <a:rPr lang="en-IN" sz="1200" spc="-50">
                <a:latin typeface="Times New Roman"/>
                <a:cs typeface="Times New Roman"/>
              </a:rPr>
              <a:t> </a:t>
            </a:r>
            <a:r>
              <a:rPr lang="en-IN" sz="1200">
                <a:latin typeface="Times New Roman"/>
                <a:cs typeface="Times New Roman"/>
              </a:rPr>
              <a:t>Rising</a:t>
            </a:r>
            <a:r>
              <a:rPr lang="en-IN" sz="1200" spc="-25">
                <a:latin typeface="Times New Roman"/>
                <a:cs typeface="Times New Roman"/>
              </a:rPr>
              <a:t> </a:t>
            </a:r>
            <a:r>
              <a:rPr lang="en-IN" sz="1200">
                <a:latin typeface="Times New Roman"/>
                <a:cs typeface="Times New Roman"/>
              </a:rPr>
              <a:t>inflation</a:t>
            </a:r>
            <a:r>
              <a:rPr lang="en-IN" sz="1200" spc="-45">
                <a:latin typeface="Times New Roman"/>
                <a:cs typeface="Times New Roman"/>
              </a:rPr>
              <a:t> </a:t>
            </a:r>
            <a:r>
              <a:rPr lang="en-IN" sz="1200">
                <a:latin typeface="Times New Roman"/>
                <a:cs typeface="Times New Roman"/>
              </a:rPr>
              <a:t>can</a:t>
            </a:r>
            <a:r>
              <a:rPr lang="en-IN" sz="1200" spc="-25">
                <a:latin typeface="Times New Roman"/>
                <a:cs typeface="Times New Roman"/>
              </a:rPr>
              <a:t> </a:t>
            </a:r>
            <a:r>
              <a:rPr lang="en-IN" sz="1200">
                <a:latin typeface="Times New Roman"/>
                <a:cs typeface="Times New Roman"/>
              </a:rPr>
              <a:t>erode</a:t>
            </a:r>
            <a:r>
              <a:rPr lang="en-IN" sz="1200" spc="-50">
                <a:latin typeface="Times New Roman"/>
                <a:cs typeface="Times New Roman"/>
              </a:rPr>
              <a:t> </a:t>
            </a:r>
            <a:r>
              <a:rPr lang="en-IN" sz="1200">
                <a:latin typeface="Times New Roman"/>
                <a:cs typeface="Times New Roman"/>
              </a:rPr>
              <a:t>consumer</a:t>
            </a:r>
            <a:r>
              <a:rPr lang="en-IN" sz="1200" spc="-45">
                <a:latin typeface="Times New Roman"/>
                <a:cs typeface="Times New Roman"/>
              </a:rPr>
              <a:t> </a:t>
            </a:r>
            <a:r>
              <a:rPr lang="en-IN" sz="1200" spc="-10">
                <a:latin typeface="Times New Roman"/>
                <a:cs typeface="Times New Roman"/>
              </a:rPr>
              <a:t>purchasing </a:t>
            </a:r>
            <a:r>
              <a:rPr lang="en-IN" sz="1200">
                <a:latin typeface="Times New Roman"/>
                <a:cs typeface="Times New Roman"/>
              </a:rPr>
              <a:t>power,</a:t>
            </a:r>
            <a:r>
              <a:rPr lang="en-IN" sz="1200" spc="-35">
                <a:latin typeface="Times New Roman"/>
                <a:cs typeface="Times New Roman"/>
              </a:rPr>
              <a:t> </a:t>
            </a:r>
            <a:r>
              <a:rPr lang="en-IN" sz="1200" spc="-10">
                <a:latin typeface="Times New Roman"/>
                <a:cs typeface="Times New Roman"/>
              </a:rPr>
              <a:t>affecting</a:t>
            </a:r>
            <a:r>
              <a:rPr lang="en-IN" sz="1200" spc="-35">
                <a:latin typeface="Times New Roman"/>
                <a:cs typeface="Times New Roman"/>
              </a:rPr>
              <a:t> </a:t>
            </a:r>
            <a:r>
              <a:rPr lang="en-IN" sz="1200">
                <a:latin typeface="Times New Roman"/>
                <a:cs typeface="Times New Roman"/>
              </a:rPr>
              <a:t>online</a:t>
            </a:r>
            <a:r>
              <a:rPr lang="en-IN" sz="1200" spc="-45">
                <a:latin typeface="Times New Roman"/>
                <a:cs typeface="Times New Roman"/>
              </a:rPr>
              <a:t> </a:t>
            </a:r>
            <a:r>
              <a:rPr lang="en-IN" sz="1200">
                <a:latin typeface="Times New Roman"/>
                <a:cs typeface="Times New Roman"/>
              </a:rPr>
              <a:t>sales.</a:t>
            </a:r>
            <a:r>
              <a:rPr lang="en-IN" sz="1200" spc="-60">
                <a:latin typeface="Times New Roman"/>
                <a:cs typeface="Times New Roman"/>
              </a:rPr>
              <a:t> </a:t>
            </a:r>
            <a:r>
              <a:rPr lang="en-IN" sz="1200">
                <a:latin typeface="Times New Roman"/>
                <a:cs typeface="Times New Roman"/>
              </a:rPr>
              <a:t>This</a:t>
            </a:r>
            <a:r>
              <a:rPr lang="en-IN" sz="1200" spc="-30">
                <a:latin typeface="Times New Roman"/>
                <a:cs typeface="Times New Roman"/>
              </a:rPr>
              <a:t> </a:t>
            </a:r>
            <a:r>
              <a:rPr lang="en-IN" sz="1200">
                <a:latin typeface="Times New Roman"/>
                <a:cs typeface="Times New Roman"/>
              </a:rPr>
              <a:t>aspect</a:t>
            </a:r>
            <a:r>
              <a:rPr lang="en-IN" sz="1200" spc="-20">
                <a:latin typeface="Times New Roman"/>
                <a:cs typeface="Times New Roman"/>
              </a:rPr>
              <a:t> </a:t>
            </a:r>
            <a:r>
              <a:rPr lang="en-IN" sz="1200">
                <a:latin typeface="Times New Roman"/>
                <a:cs typeface="Times New Roman"/>
              </a:rPr>
              <a:t>can</a:t>
            </a:r>
            <a:r>
              <a:rPr lang="en-IN" sz="1200" spc="-35">
                <a:latin typeface="Times New Roman"/>
                <a:cs typeface="Times New Roman"/>
              </a:rPr>
              <a:t> </a:t>
            </a:r>
            <a:r>
              <a:rPr lang="en-IN" sz="1200">
                <a:latin typeface="Times New Roman"/>
                <a:cs typeface="Times New Roman"/>
              </a:rPr>
              <a:t>be</a:t>
            </a:r>
            <a:r>
              <a:rPr lang="en-IN" sz="1200" spc="-45">
                <a:latin typeface="Times New Roman"/>
                <a:cs typeface="Times New Roman"/>
              </a:rPr>
              <a:t> </a:t>
            </a:r>
            <a:r>
              <a:rPr lang="en-IN" sz="1200">
                <a:latin typeface="Times New Roman"/>
                <a:cs typeface="Times New Roman"/>
              </a:rPr>
              <a:t>factored</a:t>
            </a:r>
            <a:r>
              <a:rPr lang="en-IN" sz="1200" spc="-30">
                <a:latin typeface="Times New Roman"/>
                <a:cs typeface="Times New Roman"/>
              </a:rPr>
              <a:t> </a:t>
            </a:r>
            <a:r>
              <a:rPr lang="en-IN" sz="1200">
                <a:latin typeface="Times New Roman"/>
                <a:cs typeface="Times New Roman"/>
              </a:rPr>
              <a:t>into</a:t>
            </a:r>
            <a:r>
              <a:rPr lang="en-IN" sz="1200" spc="-35">
                <a:latin typeface="Times New Roman"/>
                <a:cs typeface="Times New Roman"/>
              </a:rPr>
              <a:t> </a:t>
            </a:r>
            <a:r>
              <a:rPr lang="en-IN" sz="1200">
                <a:latin typeface="Times New Roman"/>
                <a:cs typeface="Times New Roman"/>
              </a:rPr>
              <a:t>projections</a:t>
            </a:r>
            <a:r>
              <a:rPr lang="en-IN" sz="1200" spc="-30">
                <a:latin typeface="Times New Roman"/>
                <a:cs typeface="Times New Roman"/>
              </a:rPr>
              <a:t> </a:t>
            </a:r>
            <a:r>
              <a:rPr lang="en-IN" sz="1200" spc="-25">
                <a:latin typeface="Times New Roman"/>
                <a:cs typeface="Times New Roman"/>
              </a:rPr>
              <a:t>by</a:t>
            </a:r>
            <a:endParaRPr lang="en-IN" sz="1200">
              <a:latin typeface="Times New Roman"/>
              <a:cs typeface="Times New Roman"/>
            </a:endParaRPr>
          </a:p>
          <a:p>
            <a:pPr marL="469900">
              <a:lnSpc>
                <a:spcPct val="100000"/>
              </a:lnSpc>
              <a:spcBef>
                <a:spcPts val="160"/>
              </a:spcBef>
            </a:pPr>
            <a:r>
              <a:rPr lang="en-IN" sz="1200">
                <a:latin typeface="Times New Roman"/>
                <a:cs typeface="Times New Roman"/>
              </a:rPr>
              <a:t>moderating</a:t>
            </a:r>
            <a:r>
              <a:rPr lang="en-IN" sz="1200" spc="-40">
                <a:latin typeface="Times New Roman"/>
                <a:cs typeface="Times New Roman"/>
              </a:rPr>
              <a:t> </a:t>
            </a:r>
            <a:r>
              <a:rPr lang="en-IN" sz="1200">
                <a:latin typeface="Times New Roman"/>
                <a:cs typeface="Times New Roman"/>
              </a:rPr>
              <a:t>revenue</a:t>
            </a:r>
            <a:r>
              <a:rPr lang="en-IN" sz="1200" spc="-45">
                <a:latin typeface="Times New Roman"/>
                <a:cs typeface="Times New Roman"/>
              </a:rPr>
              <a:t> </a:t>
            </a:r>
            <a:r>
              <a:rPr lang="en-IN" sz="1200">
                <a:latin typeface="Times New Roman"/>
                <a:cs typeface="Times New Roman"/>
              </a:rPr>
              <a:t>growth</a:t>
            </a:r>
            <a:r>
              <a:rPr lang="en-IN" sz="1200" spc="-40">
                <a:latin typeface="Times New Roman"/>
                <a:cs typeface="Times New Roman"/>
              </a:rPr>
              <a:t> </a:t>
            </a:r>
            <a:r>
              <a:rPr lang="en-IN" sz="1200">
                <a:latin typeface="Times New Roman"/>
                <a:cs typeface="Times New Roman"/>
              </a:rPr>
              <a:t>during</a:t>
            </a:r>
            <a:r>
              <a:rPr lang="en-IN" sz="1200" spc="-35">
                <a:latin typeface="Times New Roman"/>
                <a:cs typeface="Times New Roman"/>
              </a:rPr>
              <a:t> </a:t>
            </a:r>
            <a:r>
              <a:rPr lang="en-IN" sz="1200">
                <a:latin typeface="Times New Roman"/>
                <a:cs typeface="Times New Roman"/>
              </a:rPr>
              <a:t>high</a:t>
            </a:r>
            <a:r>
              <a:rPr lang="en-IN" sz="1200" spc="-40">
                <a:latin typeface="Times New Roman"/>
                <a:cs typeface="Times New Roman"/>
              </a:rPr>
              <a:t> </a:t>
            </a:r>
            <a:r>
              <a:rPr lang="en-IN" sz="1200">
                <a:latin typeface="Times New Roman"/>
                <a:cs typeface="Times New Roman"/>
              </a:rPr>
              <a:t>inflation</a:t>
            </a:r>
            <a:r>
              <a:rPr lang="en-IN" sz="1200" spc="-35">
                <a:latin typeface="Times New Roman"/>
                <a:cs typeface="Times New Roman"/>
              </a:rPr>
              <a:t> </a:t>
            </a:r>
            <a:r>
              <a:rPr lang="en-IN" sz="1200" spc="-10">
                <a:latin typeface="Times New Roman"/>
                <a:cs typeface="Times New Roman"/>
              </a:rPr>
              <a:t>periods.</a:t>
            </a:r>
            <a:endParaRPr lang="en-IN" sz="1200">
              <a:latin typeface="Times New Roman"/>
              <a:cs typeface="Times New Roman"/>
            </a:endParaRPr>
          </a:p>
          <a:p>
            <a:pPr marL="12700" algn="just">
              <a:lnSpc>
                <a:spcPct val="100000"/>
              </a:lnSpc>
              <a:spcBef>
                <a:spcPts val="960"/>
              </a:spcBef>
              <a:tabLst>
                <a:tab pos="165100" algn="l"/>
              </a:tabLst>
            </a:pPr>
            <a:endParaRPr lang="en-IN" sz="1200" b="1" spc="-10">
              <a:latin typeface="Times New Roman"/>
              <a:cs typeface="Times New Roman"/>
            </a:endParaRPr>
          </a:p>
          <a:p>
            <a:endParaRPr lang="en-US"/>
          </a:p>
        </p:txBody>
      </p:sp>
      <p:sp>
        <p:nvSpPr>
          <p:cNvPr id="4" name="Slide Number Placeholder 3"/>
          <p:cNvSpPr>
            <a:spLocks noGrp="1"/>
          </p:cNvSpPr>
          <p:nvPr>
            <p:ph type="sldNum" sz="quarter" idx="5"/>
          </p:nvPr>
        </p:nvSpPr>
        <p:spPr/>
        <p:txBody>
          <a:bodyPr/>
          <a:lstStyle/>
          <a:p>
            <a:fld id="{E59E4A0B-4532-6A44-8DA5-86CA12C8B5F3}" type="slidenum">
              <a:rPr lang="en-US" smtClean="0"/>
              <a:t>12</a:t>
            </a:fld>
            <a:endParaRPr lang="en-US"/>
          </a:p>
        </p:txBody>
      </p:sp>
    </p:spTree>
    <p:extLst>
      <p:ext uri="{BB962C8B-B14F-4D97-AF65-F5344CB8AC3E}">
        <p14:creationId xmlns:p14="http://schemas.microsoft.com/office/powerpoint/2010/main" val="334960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2/2/24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56318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2/2/24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24711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2/2/24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10542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2/2/24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90568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2/2/24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57282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2/2/24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8882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2/2/24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15386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2/2/24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05630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2/2/24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165153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2/2/24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07633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2/2/24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081438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2/2/24</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107322487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flickr.com/photos/opengridscheduler/37057648494"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https://lafabriqueshopify.com/2020/10/05/meilleures-applications-shopify/" TargetMode="External"/><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hyperlink" Target="https://janmeiselweb.dev/en/"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josegalan.es/blogs-ecommerce/" TargetMode="External"/><Relationship Id="rId5" Type="http://schemas.openxmlformats.org/officeDocument/2006/relationships/image" Target="../media/image5.png"/><Relationship Id="rId4" Type="http://schemas.openxmlformats.org/officeDocument/2006/relationships/hyperlink" Target="http://www.finsmes.com/2011/10/shopify-closes-15m-series-funding.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www.finsmes.com/2011/10/shopify-closes-15m-series-funding.html" TargetMode="External"/><Relationship Id="rId5" Type="http://schemas.openxmlformats.org/officeDocument/2006/relationships/image" Target="../media/image4.png"/><Relationship Id="rId4" Type="http://schemas.openxmlformats.org/officeDocument/2006/relationships/hyperlink" Target="https://pngimg.com/download/6122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ign with a green bag and white text&#10;&#10;Description automatically generated">
            <a:extLst>
              <a:ext uri="{FF2B5EF4-FFF2-40B4-BE49-F238E27FC236}">
                <a16:creationId xmlns:a16="http://schemas.microsoft.com/office/drawing/2014/main" id="{F5DA9377-944D-53A4-045F-A6695453693F}"/>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t="6392" r="1" b="9220"/>
          <a:stretch/>
        </p:blipFill>
        <p:spPr>
          <a:xfrm>
            <a:off x="-37655" y="10"/>
            <a:ext cx="12266645" cy="6857990"/>
          </a:xfrm>
          <a:prstGeom prst="rect">
            <a:avLst/>
          </a:prstGeom>
        </p:spPr>
      </p:pic>
      <p:sp>
        <p:nvSpPr>
          <p:cNvPr id="16" name="Rectangle 15">
            <a:extLst>
              <a:ext uri="{FF2B5EF4-FFF2-40B4-BE49-F238E27FC236}">
                <a16:creationId xmlns:a16="http://schemas.microsoft.com/office/drawing/2014/main" id="{F4EC6B62-8D18-47C6-815A-17919789F1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50443" y="-1383557"/>
            <a:ext cx="6858000" cy="9625112"/>
          </a:xfrm>
          <a:prstGeom prst="rect">
            <a:avLst/>
          </a:prstGeom>
          <a:gradFill>
            <a:gsLst>
              <a:gs pos="100000">
                <a:srgbClr val="000000">
                  <a:alpha val="0"/>
                </a:srgbClr>
              </a:gs>
              <a:gs pos="0">
                <a:schemeClr val="tx1"/>
              </a:gs>
              <a:gs pos="55000">
                <a:srgbClr val="000000">
                  <a:alpha val="46000"/>
                </a:srgbClr>
              </a:gs>
              <a:gs pos="0">
                <a:srgbClr val="000000">
                  <a:alpha val="62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5AF6518-401F-9D14-83B2-21101FF8A169}"/>
              </a:ext>
            </a:extLst>
          </p:cNvPr>
          <p:cNvSpPr>
            <a:spLocks noGrp="1"/>
          </p:cNvSpPr>
          <p:nvPr>
            <p:ph type="subTitle" idx="1"/>
          </p:nvPr>
        </p:nvSpPr>
        <p:spPr>
          <a:xfrm>
            <a:off x="4987092" y="4165501"/>
            <a:ext cx="6787658" cy="659920"/>
          </a:xfrm>
        </p:spPr>
        <p:txBody>
          <a:bodyPr anchor="ctr">
            <a:normAutofit/>
          </a:bodyPr>
          <a:lstStyle/>
          <a:p>
            <a:pPr algn="r"/>
            <a:r>
              <a:rPr lang="en-US" b="1">
                <a:solidFill>
                  <a:srgbClr val="FFFFFF"/>
                </a:solidFill>
              </a:rPr>
              <a:t>A Comprehensive Company Overview </a:t>
            </a:r>
          </a:p>
        </p:txBody>
      </p:sp>
      <p:sp useBgFill="1">
        <p:nvSpPr>
          <p:cNvPr id="18" name="Freeform: Shape 17">
            <a:extLst>
              <a:ext uri="{FF2B5EF4-FFF2-40B4-BE49-F238E27FC236}">
                <a16:creationId xmlns:a16="http://schemas.microsoft.com/office/drawing/2014/main" id="{0EE1950E-A750-4EB6-943D-2FE814B8F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DFB178D-D234-93F5-B05B-A28F23610F5F}"/>
              </a:ext>
            </a:extLst>
          </p:cNvPr>
          <p:cNvSpPr txBox="1"/>
          <p:nvPr/>
        </p:nvSpPr>
        <p:spPr>
          <a:xfrm>
            <a:off x="5693547" y="4708619"/>
            <a:ext cx="608120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ltLang="zh-CN">
                <a:solidFill>
                  <a:schemeClr val="bg1"/>
                </a:solidFill>
              </a:rPr>
              <a:t>Muskan Malik </a:t>
            </a:r>
            <a:endParaRPr lang="en-US">
              <a:solidFill>
                <a:schemeClr val="bg1"/>
              </a:solidFill>
            </a:endParaRPr>
          </a:p>
          <a:p>
            <a:pPr algn="r"/>
            <a:r>
              <a:rPr lang="en-US" altLang="zh-CN">
                <a:solidFill>
                  <a:schemeClr val="bg1"/>
                </a:solidFill>
              </a:rPr>
              <a:t>Vanshika Goel </a:t>
            </a:r>
            <a:endParaRPr lang="en-US">
              <a:solidFill>
                <a:schemeClr val="bg1"/>
              </a:solidFill>
            </a:endParaRPr>
          </a:p>
          <a:p>
            <a:pPr algn="r"/>
            <a:r>
              <a:rPr lang="en-US" altLang="zh-CN">
                <a:solidFill>
                  <a:schemeClr val="bg1"/>
                </a:solidFill>
              </a:rPr>
              <a:t>Artin </a:t>
            </a:r>
            <a:r>
              <a:rPr lang="en-US" altLang="zh-CN" err="1">
                <a:solidFill>
                  <a:schemeClr val="bg1"/>
                </a:solidFill>
              </a:rPr>
              <a:t>Rismanchi</a:t>
            </a:r>
            <a:r>
              <a:rPr lang="en-US" altLang="zh-CN">
                <a:solidFill>
                  <a:schemeClr val="bg1"/>
                </a:solidFill>
              </a:rPr>
              <a:t> </a:t>
            </a:r>
            <a:endParaRPr lang="en-US">
              <a:solidFill>
                <a:schemeClr val="bg1"/>
              </a:solidFill>
            </a:endParaRPr>
          </a:p>
          <a:p>
            <a:pPr algn="r"/>
            <a:r>
              <a:rPr lang="en-US" altLang="zh-CN">
                <a:solidFill>
                  <a:schemeClr val="bg1"/>
                </a:solidFill>
              </a:rPr>
              <a:t>Isaac Abheek </a:t>
            </a:r>
            <a:endParaRPr lang="en-US">
              <a:solidFill>
                <a:schemeClr val="bg1"/>
              </a:solidFill>
            </a:endParaRPr>
          </a:p>
          <a:p>
            <a:pPr algn="r"/>
            <a:r>
              <a:rPr lang="en-US" altLang="zh-CN">
                <a:solidFill>
                  <a:schemeClr val="bg1"/>
                </a:solidFill>
              </a:rPr>
              <a:t>Chun Yin, Ko (Edwin) </a:t>
            </a:r>
            <a:endParaRPr lang="en-US">
              <a:solidFill>
                <a:schemeClr val="bg1"/>
              </a:solidFill>
            </a:endParaRPr>
          </a:p>
          <a:p>
            <a:pPr algn="r"/>
            <a:r>
              <a:rPr lang="en-US" altLang="zh-CN" err="1">
                <a:solidFill>
                  <a:schemeClr val="bg1"/>
                </a:solidFill>
              </a:rPr>
              <a:t>Honglin</a:t>
            </a:r>
            <a:r>
              <a:rPr lang="en-US" altLang="zh-CN">
                <a:solidFill>
                  <a:schemeClr val="bg1"/>
                </a:solidFill>
              </a:rPr>
              <a:t> Wang </a:t>
            </a:r>
            <a:endParaRPr lang="en-US">
              <a:solidFill>
                <a:schemeClr val="bg1"/>
              </a:solidFill>
            </a:endParaRPr>
          </a:p>
          <a:p>
            <a:pPr algn="r"/>
            <a:r>
              <a:rPr lang="en-US" altLang="zh-CN">
                <a:solidFill>
                  <a:schemeClr val="bg1"/>
                </a:solidFill>
              </a:rPr>
              <a:t>Ni Zeng</a:t>
            </a:r>
            <a:endParaRPr lang="en-US">
              <a:solidFill>
                <a:schemeClr val="bg1"/>
              </a:solidFill>
            </a:endParaRPr>
          </a:p>
        </p:txBody>
      </p:sp>
    </p:spTree>
    <p:extLst>
      <p:ext uri="{BB962C8B-B14F-4D97-AF65-F5344CB8AC3E}">
        <p14:creationId xmlns:p14="http://schemas.microsoft.com/office/powerpoint/2010/main" val="2951209875"/>
      </p:ext>
    </p:extLst>
  </p:cSld>
  <p:clrMapOvr>
    <a:masterClrMapping/>
  </p:clrMapOvr>
  <mc:AlternateContent xmlns:mc="http://schemas.openxmlformats.org/markup-compatibility/2006" xmlns:p14="http://schemas.microsoft.com/office/powerpoint/2010/main">
    <mc:Choice Requires="p14">
      <p:transition spd="slow" p14:dur="2000" advTm="2574"/>
    </mc:Choice>
    <mc:Fallback xmlns="">
      <p:transition spd="slow" advTm="2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58053-6FCE-B700-E0EA-BF5CDC913A2E}"/>
              </a:ext>
            </a:extLst>
          </p:cNvPr>
          <p:cNvSpPr>
            <a:spLocks noGrp="1"/>
          </p:cNvSpPr>
          <p:nvPr>
            <p:ph type="title"/>
          </p:nvPr>
        </p:nvSpPr>
        <p:spPr>
          <a:xfrm>
            <a:off x="609600" y="-63848"/>
            <a:ext cx="10972800" cy="1325563"/>
          </a:xfrm>
        </p:spPr>
        <p:txBody>
          <a:bodyPr/>
          <a:lstStyle/>
          <a:p>
            <a:pPr algn="ctr"/>
            <a:r>
              <a:rPr lang="en-US">
                <a:cs typeface="Posterama"/>
              </a:rPr>
              <a:t>2025 Bloomberg Est.</a:t>
            </a:r>
          </a:p>
        </p:txBody>
      </p:sp>
      <p:pic>
        <p:nvPicPr>
          <p:cNvPr id="7" name="Content Placeholder 6">
            <a:extLst>
              <a:ext uri="{FF2B5EF4-FFF2-40B4-BE49-F238E27FC236}">
                <a16:creationId xmlns:a16="http://schemas.microsoft.com/office/drawing/2014/main" id="{F61426E6-FDDC-D3A4-81E1-7EC01478644D}"/>
              </a:ext>
            </a:extLst>
          </p:cNvPr>
          <p:cNvPicPr>
            <a:picLocks noGrp="1" noChangeAspect="1"/>
          </p:cNvPicPr>
          <p:nvPr>
            <p:ph idx="1"/>
          </p:nvPr>
        </p:nvPicPr>
        <p:blipFill>
          <a:blip r:embed="rId3"/>
          <a:stretch>
            <a:fillRect/>
          </a:stretch>
        </p:blipFill>
        <p:spPr>
          <a:xfrm>
            <a:off x="1625043" y="1795389"/>
            <a:ext cx="8931889" cy="4437586"/>
          </a:xfrm>
          <a:ln>
            <a:solidFill>
              <a:schemeClr val="tx1"/>
            </a:solidFill>
          </a:ln>
        </p:spPr>
      </p:pic>
    </p:spTree>
    <p:extLst>
      <p:ext uri="{BB962C8B-B14F-4D97-AF65-F5344CB8AC3E}">
        <p14:creationId xmlns:p14="http://schemas.microsoft.com/office/powerpoint/2010/main" val="920306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1380B7A-5B85-4642-8878-2089DEF2C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848D562A-EF99-44C6-AA29-9D3E42177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62299" y="-1"/>
            <a:ext cx="5726653" cy="6858000"/>
          </a:xfrm>
          <a:custGeom>
            <a:avLst/>
            <a:gdLst>
              <a:gd name="connsiteX0" fmla="*/ 615190 w 5726653"/>
              <a:gd name="connsiteY0" fmla="*/ 3536635 h 6858000"/>
              <a:gd name="connsiteX1" fmla="*/ 1124778 w 5726653"/>
              <a:gd name="connsiteY1" fmla="*/ 4046223 h 6858000"/>
              <a:gd name="connsiteX2" fmla="*/ 615190 w 5726653"/>
              <a:gd name="connsiteY2" fmla="*/ 4555811 h 6858000"/>
              <a:gd name="connsiteX3" fmla="*/ 105602 w 5726653"/>
              <a:gd name="connsiteY3" fmla="*/ 4046223 h 6858000"/>
              <a:gd name="connsiteX4" fmla="*/ 615190 w 5726653"/>
              <a:gd name="connsiteY4" fmla="*/ 3536635 h 6858000"/>
              <a:gd name="connsiteX5" fmla="*/ 1497780 w 5726653"/>
              <a:gd name="connsiteY5" fmla="*/ 0 h 6858000"/>
              <a:gd name="connsiteX6" fmla="*/ 5164844 w 5726653"/>
              <a:gd name="connsiteY6" fmla="*/ 0 h 6858000"/>
              <a:gd name="connsiteX7" fmla="*/ 5726653 w 5726653"/>
              <a:gd name="connsiteY7" fmla="*/ 0 h 6858000"/>
              <a:gd name="connsiteX8" fmla="*/ 5726653 w 5726653"/>
              <a:gd name="connsiteY8" fmla="*/ 6858000 h 6858000"/>
              <a:gd name="connsiteX9" fmla="*/ 311757 w 5726653"/>
              <a:gd name="connsiteY9" fmla="*/ 6858000 h 6858000"/>
              <a:gd name="connsiteX10" fmla="*/ 314130 w 5726653"/>
              <a:gd name="connsiteY10" fmla="*/ 6707670 h 6858000"/>
              <a:gd name="connsiteX11" fmla="*/ 599702 w 5726653"/>
              <a:gd name="connsiteY11" fmla="*/ 5670858 h 6858000"/>
              <a:gd name="connsiteX12" fmla="*/ 1211433 w 5726653"/>
              <a:gd name="connsiteY12" fmla="*/ 4641255 h 6858000"/>
              <a:gd name="connsiteX13" fmla="*/ 1053041 w 5726653"/>
              <a:gd name="connsiteY13" fmla="*/ 3164269 h 6858000"/>
              <a:gd name="connsiteX14" fmla="*/ 607048 w 5726653"/>
              <a:gd name="connsiteY14" fmla="*/ 2589405 h 6858000"/>
              <a:gd name="connsiteX15" fmla="*/ 1054915 w 5726653"/>
              <a:gd name="connsiteY15" fmla="*/ 1068099 h 6858000"/>
              <a:gd name="connsiteX16" fmla="*/ 1502877 w 5726653"/>
              <a:gd name="connsiteY16" fmla="*/ 419995 h 6858000"/>
              <a:gd name="connsiteX17" fmla="*/ 1505904 w 5726653"/>
              <a:gd name="connsiteY17" fmla="*/ 184996 h 6858000"/>
              <a:gd name="connsiteX18" fmla="*/ 14543 w 5726653"/>
              <a:gd name="connsiteY18" fmla="*/ 0 h 6858000"/>
              <a:gd name="connsiteX19" fmla="*/ 879351 w 5726653"/>
              <a:gd name="connsiteY19" fmla="*/ 0 h 6858000"/>
              <a:gd name="connsiteX20" fmla="*/ 892053 w 5726653"/>
              <a:gd name="connsiteY20" fmla="*/ 78052 h 6858000"/>
              <a:gd name="connsiteX21" fmla="*/ 561940 w 5726653"/>
              <a:gd name="connsiteY21" fmla="*/ 535443 h 6858000"/>
              <a:gd name="connsiteX22" fmla="*/ 15319 w 5726653"/>
              <a:gd name="connsiteY22" fmla="*/ 219852 h 6858000"/>
              <a:gd name="connsiteX23" fmla="*/ 4234 w 5726653"/>
              <a:gd name="connsiteY23" fmla="*/ 429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726653" h="6858000">
                <a:moveTo>
                  <a:pt x="615190" y="3536635"/>
                </a:moveTo>
                <a:cubicBezTo>
                  <a:pt x="896628" y="3536635"/>
                  <a:pt x="1124778" y="3764785"/>
                  <a:pt x="1124778" y="4046223"/>
                </a:cubicBezTo>
                <a:cubicBezTo>
                  <a:pt x="1124778" y="4327661"/>
                  <a:pt x="896628" y="4555811"/>
                  <a:pt x="615190" y="4555811"/>
                </a:cubicBezTo>
                <a:cubicBezTo>
                  <a:pt x="333752" y="4555811"/>
                  <a:pt x="105602" y="4327661"/>
                  <a:pt x="105602" y="4046223"/>
                </a:cubicBezTo>
                <a:cubicBezTo>
                  <a:pt x="105602" y="3764785"/>
                  <a:pt x="333752" y="3536635"/>
                  <a:pt x="615190" y="3536635"/>
                </a:cubicBezTo>
                <a:close/>
                <a:moveTo>
                  <a:pt x="1497780" y="0"/>
                </a:moveTo>
                <a:lnTo>
                  <a:pt x="5164844" y="0"/>
                </a:lnTo>
                <a:lnTo>
                  <a:pt x="5726653" y="0"/>
                </a:lnTo>
                <a:lnTo>
                  <a:pt x="5726653" y="6858000"/>
                </a:lnTo>
                <a:lnTo>
                  <a:pt x="311757" y="6858000"/>
                </a:lnTo>
                <a:lnTo>
                  <a:pt x="314130" y="6707670"/>
                </a:lnTo>
                <a:cubicBezTo>
                  <a:pt x="335132" y="6366409"/>
                  <a:pt x="433651" y="6019042"/>
                  <a:pt x="599702" y="5670858"/>
                </a:cubicBezTo>
                <a:cubicBezTo>
                  <a:pt x="770257" y="5311556"/>
                  <a:pt x="1010813" y="4986832"/>
                  <a:pt x="1211433" y="4641255"/>
                </a:cubicBezTo>
                <a:cubicBezTo>
                  <a:pt x="1493036" y="4154456"/>
                  <a:pt x="1511835" y="3622744"/>
                  <a:pt x="1053041" y="3164269"/>
                </a:cubicBezTo>
                <a:cubicBezTo>
                  <a:pt x="881977" y="2993264"/>
                  <a:pt x="700422" y="2805523"/>
                  <a:pt x="607048" y="2589405"/>
                </a:cubicBezTo>
                <a:cubicBezTo>
                  <a:pt x="366279" y="2032158"/>
                  <a:pt x="541125" y="1508061"/>
                  <a:pt x="1054915" y="1068099"/>
                </a:cubicBezTo>
                <a:cubicBezTo>
                  <a:pt x="1261027" y="891535"/>
                  <a:pt x="1489688" y="709488"/>
                  <a:pt x="1502877" y="419995"/>
                </a:cubicBezTo>
                <a:cubicBezTo>
                  <a:pt x="1506389" y="341910"/>
                  <a:pt x="1507262" y="263520"/>
                  <a:pt x="1505904" y="184996"/>
                </a:cubicBezTo>
                <a:close/>
                <a:moveTo>
                  <a:pt x="14543" y="0"/>
                </a:moveTo>
                <a:lnTo>
                  <a:pt x="879351" y="0"/>
                </a:lnTo>
                <a:lnTo>
                  <a:pt x="892053" y="78052"/>
                </a:lnTo>
                <a:cubicBezTo>
                  <a:pt x="904492" y="285271"/>
                  <a:pt x="770271" y="479621"/>
                  <a:pt x="561940" y="535443"/>
                </a:cubicBezTo>
                <a:cubicBezTo>
                  <a:pt x="323846" y="599240"/>
                  <a:pt x="79116" y="457945"/>
                  <a:pt x="15319" y="219852"/>
                </a:cubicBezTo>
                <a:cubicBezTo>
                  <a:pt x="-631" y="160329"/>
                  <a:pt x="-3762" y="100391"/>
                  <a:pt x="4234" y="429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5D436-56F3-0E5E-3B44-3AB95E01834B}"/>
              </a:ext>
            </a:extLst>
          </p:cNvPr>
          <p:cNvSpPr>
            <a:spLocks noGrp="1"/>
          </p:cNvSpPr>
          <p:nvPr>
            <p:ph type="title"/>
          </p:nvPr>
        </p:nvSpPr>
        <p:spPr>
          <a:xfrm>
            <a:off x="130278" y="517386"/>
            <a:ext cx="5848491" cy="1582784"/>
          </a:xfrm>
        </p:spPr>
        <p:txBody>
          <a:bodyPr vert="horz" lIns="91440" tIns="45720" rIns="91440" bIns="45720" rtlCol="0" anchor="b">
            <a:noAutofit/>
          </a:bodyPr>
          <a:lstStyle/>
          <a:p>
            <a:r>
              <a:rPr lang="en-US" b="1" kern="1200">
                <a:latin typeface="Times New Roman"/>
                <a:cs typeface="Calibri"/>
              </a:rPr>
              <a:t>Shopify Market share in 2024 ( at glance)</a:t>
            </a:r>
          </a:p>
        </p:txBody>
      </p:sp>
      <p:sp>
        <p:nvSpPr>
          <p:cNvPr id="3" name="Content Placeholder 2">
            <a:extLst>
              <a:ext uri="{FF2B5EF4-FFF2-40B4-BE49-F238E27FC236}">
                <a16:creationId xmlns:a16="http://schemas.microsoft.com/office/drawing/2014/main" id="{06152AA2-AF18-129D-39A0-0605AB23772F}"/>
              </a:ext>
            </a:extLst>
          </p:cNvPr>
          <p:cNvSpPr>
            <a:spLocks noGrp="1"/>
          </p:cNvSpPr>
          <p:nvPr>
            <p:ph sz="half" idx="1"/>
          </p:nvPr>
        </p:nvSpPr>
        <p:spPr>
          <a:xfrm>
            <a:off x="259349" y="2329188"/>
            <a:ext cx="5355276" cy="3790529"/>
          </a:xfrm>
        </p:spPr>
        <p:txBody>
          <a:bodyPr vert="horz" lIns="91440" tIns="45720" rIns="91440" bIns="45720" rtlCol="0" anchor="t">
            <a:normAutofit/>
          </a:bodyPr>
          <a:lstStyle/>
          <a:p>
            <a:pPr marL="628650" indent="-342900">
              <a:lnSpc>
                <a:spcPct val="100000"/>
              </a:lnSpc>
              <a:buAutoNum type="arabicPeriod"/>
            </a:pPr>
            <a:r>
              <a:rPr lang="en-US" sz="1600"/>
              <a:t>Shopify ranks </a:t>
            </a:r>
            <a:r>
              <a:rPr lang="en-US" sz="1600" b="1"/>
              <a:t>4th among the top 5 eCommerce</a:t>
            </a:r>
            <a:r>
              <a:rPr lang="en-US" sz="1600"/>
              <a:t> platforms worldwide, with a market share of almost 11%.</a:t>
            </a:r>
            <a:endParaRPr lang="en-US"/>
          </a:p>
          <a:p>
            <a:pPr marL="628650" indent="-342900">
              <a:lnSpc>
                <a:spcPct val="100000"/>
              </a:lnSpc>
              <a:buAutoNum type="arabicPeriod"/>
            </a:pPr>
            <a:endParaRPr lang="en-US" sz="1600"/>
          </a:p>
          <a:p>
            <a:pPr marL="628650" indent="-342900">
              <a:lnSpc>
                <a:spcPct val="100000"/>
              </a:lnSpc>
              <a:buAutoNum type="arabicPeriod"/>
            </a:pPr>
            <a:r>
              <a:rPr lang="en-US" sz="1600"/>
              <a:t>Shopify owns </a:t>
            </a:r>
            <a:r>
              <a:rPr lang="en-US" sz="1600" b="1"/>
              <a:t>28% of the e-commerce</a:t>
            </a:r>
            <a:r>
              <a:rPr lang="en-US" sz="1600"/>
              <a:t> platform market share in the United States. </a:t>
            </a:r>
            <a:endParaRPr lang="en-US"/>
          </a:p>
          <a:p>
            <a:pPr marL="628650" indent="-342900">
              <a:lnSpc>
                <a:spcPct val="100000"/>
              </a:lnSpc>
              <a:buAutoNum type="arabicPeriod"/>
            </a:pPr>
            <a:endParaRPr lang="en-US" sz="1600"/>
          </a:p>
          <a:p>
            <a:pPr marL="628650" indent="-342900">
              <a:lnSpc>
                <a:spcPct val="100000"/>
              </a:lnSpc>
              <a:buAutoNum type="arabicPeriod"/>
            </a:pPr>
            <a:r>
              <a:rPr lang="en-US" sz="1600"/>
              <a:t>The </a:t>
            </a:r>
            <a:r>
              <a:rPr lang="en-US" sz="1600" b="1"/>
              <a:t>market capital of Shopify is 98.23 billion </a:t>
            </a:r>
            <a:r>
              <a:rPr lang="en-US" sz="1600"/>
              <a:t>as of Jan. 31, 2024.</a:t>
            </a:r>
            <a:endParaRPr lang="en-US"/>
          </a:p>
          <a:p>
            <a:pPr marL="285750">
              <a:lnSpc>
                <a:spcPct val="100000"/>
              </a:lnSpc>
            </a:pPr>
            <a:endParaRPr lang="en-US" sz="1600"/>
          </a:p>
          <a:p>
            <a:pPr>
              <a:lnSpc>
                <a:spcPct val="100000"/>
              </a:lnSpc>
            </a:pPr>
            <a:br>
              <a:rPr lang="en-US" sz="1600"/>
            </a:br>
            <a:endParaRPr lang="en-US" sz="1600"/>
          </a:p>
        </p:txBody>
      </p:sp>
      <p:graphicFrame>
        <p:nvGraphicFramePr>
          <p:cNvPr id="6" name="Content Placeholder 5">
            <a:extLst>
              <a:ext uri="{FF2B5EF4-FFF2-40B4-BE49-F238E27FC236}">
                <a16:creationId xmlns:a16="http://schemas.microsoft.com/office/drawing/2014/main" id="{5956F83E-3109-A0DF-0EB5-1D5A39FF4388}"/>
              </a:ext>
            </a:extLst>
          </p:cNvPr>
          <p:cNvGraphicFramePr>
            <a:graphicFrameLocks noGrp="1"/>
          </p:cNvGraphicFramePr>
          <p:nvPr>
            <p:ph sz="half" idx="2"/>
            <p:extLst>
              <p:ext uri="{D42A27DB-BD31-4B8C-83A1-F6EECF244321}">
                <p14:modId xmlns:p14="http://schemas.microsoft.com/office/powerpoint/2010/main" val="1496186813"/>
              </p:ext>
            </p:extLst>
          </p:nvPr>
        </p:nvGraphicFramePr>
        <p:xfrm>
          <a:off x="6150820" y="920978"/>
          <a:ext cx="5712994" cy="4593558"/>
        </p:xfrm>
        <a:graphic>
          <a:graphicData uri="http://schemas.openxmlformats.org/drawingml/2006/table">
            <a:tbl>
              <a:tblPr firstRow="1" bandRow="1">
                <a:tableStyleId>{91EBBBCC-DAD2-459C-BE2E-F6DE35CF9A28}</a:tableStyleId>
              </a:tblPr>
              <a:tblGrid>
                <a:gridCol w="1922813">
                  <a:extLst>
                    <a:ext uri="{9D8B030D-6E8A-4147-A177-3AD203B41FA5}">
                      <a16:colId xmlns:a16="http://schemas.microsoft.com/office/drawing/2014/main" val="4155456828"/>
                    </a:ext>
                  </a:extLst>
                </a:gridCol>
                <a:gridCol w="1743559">
                  <a:extLst>
                    <a:ext uri="{9D8B030D-6E8A-4147-A177-3AD203B41FA5}">
                      <a16:colId xmlns:a16="http://schemas.microsoft.com/office/drawing/2014/main" val="3274875051"/>
                    </a:ext>
                  </a:extLst>
                </a:gridCol>
                <a:gridCol w="2046622">
                  <a:extLst>
                    <a:ext uri="{9D8B030D-6E8A-4147-A177-3AD203B41FA5}">
                      <a16:colId xmlns:a16="http://schemas.microsoft.com/office/drawing/2014/main" val="3895921573"/>
                    </a:ext>
                  </a:extLst>
                </a:gridCol>
              </a:tblGrid>
              <a:tr h="1394847">
                <a:tc>
                  <a:txBody>
                    <a:bodyPr/>
                    <a:lstStyle/>
                    <a:p>
                      <a:pPr algn="ctr"/>
                      <a:r>
                        <a:rPr lang="en-US" sz="1600" cap="all" spc="60">
                          <a:solidFill>
                            <a:schemeClr val="bg1"/>
                          </a:solidFill>
                          <a:effectLst/>
                        </a:rPr>
                        <a:t>Countries </a:t>
                      </a:r>
                    </a:p>
                  </a:txBody>
                  <a:tcPr marL="129593" marR="129593" marT="129593" marB="129593" anchor="ctr">
                    <a:lnL w="38100">
                      <a:solidFill>
                        <a:schemeClr val="tx1"/>
                      </a:solidFill>
                    </a:lnL>
                    <a:lnT w="38100">
                      <a:solidFill>
                        <a:schemeClr val="tx1"/>
                      </a:solidFill>
                    </a:lnT>
                    <a:lnB w="38100">
                      <a:solidFill>
                        <a:schemeClr val="tx1"/>
                      </a:solidFill>
                    </a:lnB>
                    <a:solidFill>
                      <a:schemeClr val="accent4">
                        <a:lumMod val="60000"/>
                        <a:lumOff val="40000"/>
                      </a:schemeClr>
                    </a:solidFill>
                  </a:tcPr>
                </a:tc>
                <a:tc>
                  <a:txBody>
                    <a:bodyPr/>
                    <a:lstStyle/>
                    <a:p>
                      <a:pPr algn="ctr"/>
                      <a:r>
                        <a:rPr lang="en-US" sz="1600" cap="all" spc="60">
                          <a:solidFill>
                            <a:schemeClr val="bg1"/>
                          </a:solidFill>
                          <a:effectLst/>
                        </a:rPr>
                        <a:t>Total Websites</a:t>
                      </a:r>
                    </a:p>
                  </a:txBody>
                  <a:tcPr marL="129593" marR="129593" marT="129593" marB="129593" anchor="ctr">
                    <a:lnT w="38100">
                      <a:solidFill>
                        <a:schemeClr val="tx1"/>
                      </a:solidFill>
                    </a:lnT>
                    <a:lnB w="38100">
                      <a:solidFill>
                        <a:schemeClr val="tx1"/>
                      </a:solidFill>
                    </a:lnB>
                    <a:solidFill>
                      <a:schemeClr val="accent4">
                        <a:lumMod val="60000"/>
                        <a:lumOff val="40000"/>
                      </a:schemeClr>
                    </a:solidFill>
                  </a:tcPr>
                </a:tc>
                <a:tc>
                  <a:txBody>
                    <a:bodyPr/>
                    <a:lstStyle/>
                    <a:p>
                      <a:pPr algn="ctr"/>
                      <a:r>
                        <a:rPr lang="en-US" sz="1600" cap="all" spc="60">
                          <a:solidFill>
                            <a:schemeClr val="bg1"/>
                          </a:solidFill>
                          <a:effectLst/>
                        </a:rPr>
                        <a:t>Percentage share in Shopify Websites</a:t>
                      </a:r>
                    </a:p>
                  </a:txBody>
                  <a:tcPr marL="129593" marR="129593" marT="129593" marB="129593" anchor="ctr">
                    <a:lnR w="38100">
                      <a:solidFill>
                        <a:schemeClr val="tx1"/>
                      </a:solidFill>
                    </a:lnR>
                    <a:lnT w="38100">
                      <a:solidFill>
                        <a:schemeClr val="tx1"/>
                      </a:solidFill>
                    </a:lnT>
                    <a:lnB w="38100">
                      <a:solidFill>
                        <a:schemeClr val="tx1"/>
                      </a:solidFill>
                    </a:lnB>
                    <a:solidFill>
                      <a:schemeClr val="accent4">
                        <a:lumMod val="60000"/>
                        <a:lumOff val="40000"/>
                      </a:schemeClr>
                    </a:solidFill>
                  </a:tcPr>
                </a:tc>
                <a:extLst>
                  <a:ext uri="{0D108BD9-81ED-4DB2-BD59-A6C34878D82A}">
                    <a16:rowId xmlns:a16="http://schemas.microsoft.com/office/drawing/2014/main" val="1827581385"/>
                  </a:ext>
                </a:extLst>
              </a:tr>
              <a:tr h="635913">
                <a:tc>
                  <a:txBody>
                    <a:bodyPr/>
                    <a:lstStyle/>
                    <a:p>
                      <a:pPr algn="ctr"/>
                      <a:r>
                        <a:rPr lang="en-US" sz="1500" cap="none" spc="0">
                          <a:solidFill>
                            <a:schemeClr val="tx1"/>
                          </a:solidFill>
                          <a:effectLst/>
                        </a:rPr>
                        <a:t>United States</a:t>
                      </a:r>
                    </a:p>
                  </a:txBody>
                  <a:tcPr marL="114379" marR="87984" marT="87984" marB="86396" anchor="ctr">
                    <a:lnL w="38100">
                      <a:solidFill>
                        <a:schemeClr val="tx1"/>
                      </a:solidFill>
                    </a:lnL>
                    <a:lnT w="38100">
                      <a:solidFill>
                        <a:schemeClr val="tx1"/>
                      </a:solidFill>
                    </a:lnT>
                  </a:tcPr>
                </a:tc>
                <a:tc>
                  <a:txBody>
                    <a:bodyPr/>
                    <a:lstStyle/>
                    <a:p>
                      <a:pPr algn="ctr"/>
                      <a:r>
                        <a:rPr lang="en-US" sz="1500" cap="none" spc="0">
                          <a:solidFill>
                            <a:schemeClr val="tx1"/>
                          </a:solidFill>
                          <a:effectLst/>
                        </a:rPr>
                        <a:t>2,681,566</a:t>
                      </a:r>
                    </a:p>
                  </a:txBody>
                  <a:tcPr marL="114379" marR="87984" marT="87984" marB="86396" anchor="ctr">
                    <a:lnT w="38100">
                      <a:solidFill>
                        <a:schemeClr val="tx1"/>
                      </a:solidFill>
                    </a:lnT>
                  </a:tcPr>
                </a:tc>
                <a:tc>
                  <a:txBody>
                    <a:bodyPr/>
                    <a:lstStyle/>
                    <a:p>
                      <a:pPr algn="ctr"/>
                      <a:r>
                        <a:rPr lang="en-US" sz="1500" cap="none" spc="0">
                          <a:solidFill>
                            <a:schemeClr val="tx1"/>
                          </a:solidFill>
                          <a:effectLst/>
                        </a:rPr>
                        <a:t>62.21%</a:t>
                      </a:r>
                    </a:p>
                  </a:txBody>
                  <a:tcPr marL="114379" marR="87984" marT="87984" marB="86396" anchor="ctr">
                    <a:lnR w="38100">
                      <a:solidFill>
                        <a:schemeClr val="tx1"/>
                      </a:solidFill>
                    </a:lnR>
                    <a:lnT w="38100">
                      <a:solidFill>
                        <a:schemeClr val="tx1"/>
                      </a:solidFill>
                    </a:lnT>
                  </a:tcPr>
                </a:tc>
                <a:extLst>
                  <a:ext uri="{0D108BD9-81ED-4DB2-BD59-A6C34878D82A}">
                    <a16:rowId xmlns:a16="http://schemas.microsoft.com/office/drawing/2014/main" val="1169175336"/>
                  </a:ext>
                </a:extLst>
              </a:tr>
              <a:tr h="635913">
                <a:tc>
                  <a:txBody>
                    <a:bodyPr/>
                    <a:lstStyle/>
                    <a:p>
                      <a:pPr algn="ctr"/>
                      <a:r>
                        <a:rPr lang="en-US" sz="1500" cap="none" spc="0">
                          <a:solidFill>
                            <a:schemeClr val="tx1"/>
                          </a:solidFill>
                          <a:effectLst/>
                        </a:rPr>
                        <a:t>The United Kingdom </a:t>
                      </a:r>
                    </a:p>
                  </a:txBody>
                  <a:tcPr marL="114379" marR="87984" marT="87984" marB="86396" anchor="ctr">
                    <a:lnL w="38100">
                      <a:solidFill>
                        <a:schemeClr val="tx1"/>
                      </a:solidFill>
                    </a:lnL>
                  </a:tcPr>
                </a:tc>
                <a:tc>
                  <a:txBody>
                    <a:bodyPr/>
                    <a:lstStyle/>
                    <a:p>
                      <a:pPr algn="ctr"/>
                      <a:r>
                        <a:rPr lang="en-US" sz="1500" cap="none" spc="0">
                          <a:solidFill>
                            <a:schemeClr val="tx1"/>
                          </a:solidFill>
                          <a:effectLst/>
                        </a:rPr>
                        <a:t>189,147</a:t>
                      </a:r>
                    </a:p>
                  </a:txBody>
                  <a:tcPr marL="114379" marR="87984" marT="87984" marB="86396" anchor="ctr"/>
                </a:tc>
                <a:tc>
                  <a:txBody>
                    <a:bodyPr/>
                    <a:lstStyle/>
                    <a:p>
                      <a:pPr algn="ctr"/>
                      <a:r>
                        <a:rPr lang="en-US" sz="1500" cap="none" spc="0">
                          <a:solidFill>
                            <a:schemeClr val="tx1"/>
                          </a:solidFill>
                          <a:effectLst/>
                        </a:rPr>
                        <a:t>4.38%</a:t>
                      </a:r>
                    </a:p>
                  </a:txBody>
                  <a:tcPr marL="114379" marR="87984" marT="87984" marB="86396" anchor="ctr">
                    <a:lnR w="38100">
                      <a:solidFill>
                        <a:schemeClr val="tx1"/>
                      </a:solidFill>
                    </a:lnR>
                  </a:tcPr>
                </a:tc>
                <a:extLst>
                  <a:ext uri="{0D108BD9-81ED-4DB2-BD59-A6C34878D82A}">
                    <a16:rowId xmlns:a16="http://schemas.microsoft.com/office/drawing/2014/main" val="2825279089"/>
                  </a:ext>
                </a:extLst>
              </a:tr>
              <a:tr h="613985">
                <a:tc>
                  <a:txBody>
                    <a:bodyPr/>
                    <a:lstStyle/>
                    <a:p>
                      <a:pPr algn="ctr"/>
                      <a:r>
                        <a:rPr lang="en-US" sz="1500" cap="none" spc="0">
                          <a:solidFill>
                            <a:schemeClr val="tx1"/>
                          </a:solidFill>
                          <a:effectLst/>
                        </a:rPr>
                        <a:t>Australia</a:t>
                      </a:r>
                    </a:p>
                  </a:txBody>
                  <a:tcPr marL="114379" marR="87984" marT="87984" marB="86396" anchor="ctr">
                    <a:lnL w="38100">
                      <a:solidFill>
                        <a:schemeClr val="tx1"/>
                      </a:solidFill>
                    </a:lnL>
                  </a:tcPr>
                </a:tc>
                <a:tc>
                  <a:txBody>
                    <a:bodyPr/>
                    <a:lstStyle/>
                    <a:p>
                      <a:pPr algn="ctr"/>
                      <a:r>
                        <a:rPr lang="en-US" sz="1500" cap="none" spc="0">
                          <a:solidFill>
                            <a:schemeClr val="tx1"/>
                          </a:solidFill>
                          <a:effectLst/>
                        </a:rPr>
                        <a:t>136,581</a:t>
                      </a:r>
                    </a:p>
                  </a:txBody>
                  <a:tcPr marL="114379" marR="87984" marT="87984" marB="86396" anchor="ctr"/>
                </a:tc>
                <a:tc>
                  <a:txBody>
                    <a:bodyPr/>
                    <a:lstStyle/>
                    <a:p>
                      <a:pPr algn="ctr"/>
                      <a:r>
                        <a:rPr lang="en-US" sz="1500" cap="none" spc="0">
                          <a:solidFill>
                            <a:schemeClr val="tx1"/>
                          </a:solidFill>
                          <a:effectLst/>
                        </a:rPr>
                        <a:t>3.16%</a:t>
                      </a:r>
                    </a:p>
                  </a:txBody>
                  <a:tcPr marL="114379" marR="87984" marT="87984" marB="86396" anchor="ctr">
                    <a:lnR w="38100">
                      <a:solidFill>
                        <a:schemeClr val="tx1"/>
                      </a:solidFill>
                    </a:lnR>
                  </a:tcPr>
                </a:tc>
                <a:extLst>
                  <a:ext uri="{0D108BD9-81ED-4DB2-BD59-A6C34878D82A}">
                    <a16:rowId xmlns:a16="http://schemas.microsoft.com/office/drawing/2014/main" val="2447039598"/>
                  </a:ext>
                </a:extLst>
              </a:tr>
              <a:tr h="603021">
                <a:tc>
                  <a:txBody>
                    <a:bodyPr/>
                    <a:lstStyle/>
                    <a:p>
                      <a:pPr algn="ctr"/>
                      <a:r>
                        <a:rPr lang="en-US" sz="1500" cap="none" spc="0">
                          <a:solidFill>
                            <a:schemeClr val="tx1"/>
                          </a:solidFill>
                          <a:effectLst/>
                        </a:rPr>
                        <a:t>Brazil</a:t>
                      </a:r>
                    </a:p>
                  </a:txBody>
                  <a:tcPr marL="114379" marR="87984" marT="87984" marB="86396" anchor="ctr">
                    <a:lnL w="38100">
                      <a:solidFill>
                        <a:schemeClr val="tx1"/>
                      </a:solidFill>
                    </a:lnL>
                  </a:tcPr>
                </a:tc>
                <a:tc>
                  <a:txBody>
                    <a:bodyPr/>
                    <a:lstStyle/>
                    <a:p>
                      <a:pPr algn="ctr"/>
                      <a:r>
                        <a:rPr lang="en-US" sz="1500" cap="none" spc="0">
                          <a:solidFill>
                            <a:schemeClr val="tx1"/>
                          </a:solidFill>
                          <a:effectLst/>
                        </a:rPr>
                        <a:t>121,168</a:t>
                      </a:r>
                    </a:p>
                  </a:txBody>
                  <a:tcPr marL="114379" marR="87984" marT="87984" marB="86396" anchor="ctr"/>
                </a:tc>
                <a:tc>
                  <a:txBody>
                    <a:bodyPr/>
                    <a:lstStyle/>
                    <a:p>
                      <a:pPr algn="ctr"/>
                      <a:r>
                        <a:rPr lang="en-US" sz="1500" cap="none" spc="0">
                          <a:solidFill>
                            <a:schemeClr val="tx1"/>
                          </a:solidFill>
                          <a:effectLst/>
                        </a:rPr>
                        <a:t>2.81%</a:t>
                      </a:r>
                    </a:p>
                  </a:txBody>
                  <a:tcPr marL="114379" marR="87984" marT="87984" marB="86396" anchor="ctr">
                    <a:lnR w="38100">
                      <a:solidFill>
                        <a:schemeClr val="tx1"/>
                      </a:solidFill>
                    </a:lnR>
                  </a:tcPr>
                </a:tc>
                <a:extLst>
                  <a:ext uri="{0D108BD9-81ED-4DB2-BD59-A6C34878D82A}">
                    <a16:rowId xmlns:a16="http://schemas.microsoft.com/office/drawing/2014/main" val="4293310707"/>
                  </a:ext>
                </a:extLst>
              </a:tr>
              <a:tr h="709879">
                <a:tc>
                  <a:txBody>
                    <a:bodyPr/>
                    <a:lstStyle/>
                    <a:p>
                      <a:pPr algn="ctr"/>
                      <a:r>
                        <a:rPr lang="en-US" sz="1500" cap="none" spc="0">
                          <a:solidFill>
                            <a:schemeClr val="tx1"/>
                          </a:solidFill>
                          <a:effectLst/>
                        </a:rPr>
                        <a:t>Germany</a:t>
                      </a:r>
                    </a:p>
                  </a:txBody>
                  <a:tcPr marL="114379" marR="87984" marT="87984" marB="86396" anchor="ctr">
                    <a:lnL w="38100">
                      <a:solidFill>
                        <a:schemeClr val="tx1"/>
                      </a:solidFill>
                    </a:lnL>
                    <a:lnB w="38100">
                      <a:solidFill>
                        <a:schemeClr val="tx1"/>
                      </a:solidFill>
                    </a:lnB>
                  </a:tcPr>
                </a:tc>
                <a:tc>
                  <a:txBody>
                    <a:bodyPr/>
                    <a:lstStyle/>
                    <a:p>
                      <a:pPr algn="ctr"/>
                      <a:r>
                        <a:rPr lang="en-US" sz="1500" cap="none" spc="0">
                          <a:solidFill>
                            <a:schemeClr val="tx1"/>
                          </a:solidFill>
                          <a:effectLst/>
                        </a:rPr>
                        <a:t>107,726</a:t>
                      </a:r>
                    </a:p>
                  </a:txBody>
                  <a:tcPr marL="114379" marR="87984" marT="87984" marB="86396" anchor="ctr">
                    <a:lnB w="38100">
                      <a:solidFill>
                        <a:schemeClr val="tx1"/>
                      </a:solidFill>
                    </a:lnB>
                  </a:tcPr>
                </a:tc>
                <a:tc>
                  <a:txBody>
                    <a:bodyPr/>
                    <a:lstStyle/>
                    <a:p>
                      <a:pPr algn="ctr"/>
                      <a:r>
                        <a:rPr lang="en-US" sz="1500" cap="none" spc="0">
                          <a:solidFill>
                            <a:schemeClr val="tx1"/>
                          </a:solidFill>
                          <a:effectLst/>
                        </a:rPr>
                        <a:t>2.49%</a:t>
                      </a:r>
                    </a:p>
                  </a:txBody>
                  <a:tcPr marL="114379" marR="87984" marT="87984" marB="86396" anchor="ctr">
                    <a:lnR w="38100">
                      <a:solidFill>
                        <a:schemeClr val="tx1"/>
                      </a:solidFill>
                    </a:lnR>
                    <a:lnB w="38100">
                      <a:solidFill>
                        <a:schemeClr val="tx1"/>
                      </a:solidFill>
                    </a:lnB>
                  </a:tcPr>
                </a:tc>
                <a:extLst>
                  <a:ext uri="{0D108BD9-81ED-4DB2-BD59-A6C34878D82A}">
                    <a16:rowId xmlns:a16="http://schemas.microsoft.com/office/drawing/2014/main" val="2543085354"/>
                  </a:ext>
                </a:extLst>
              </a:tr>
            </a:tbl>
          </a:graphicData>
        </a:graphic>
      </p:graphicFrame>
    </p:spTree>
    <p:extLst>
      <p:ext uri="{BB962C8B-B14F-4D97-AF65-F5344CB8AC3E}">
        <p14:creationId xmlns:p14="http://schemas.microsoft.com/office/powerpoint/2010/main" val="1668296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26">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D9E6557-0E93-4B4F-8AD1-1A7E3870C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06B84358-2894-45F1-8753-B1EC1E593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8517" y="-2"/>
            <a:ext cx="7742945" cy="6858001"/>
          </a:xfrm>
          <a:custGeom>
            <a:avLst/>
            <a:gdLst>
              <a:gd name="connsiteX0" fmla="*/ 615190 w 7742945"/>
              <a:gd name="connsiteY0" fmla="*/ 3536636 h 6858001"/>
              <a:gd name="connsiteX1" fmla="*/ 1124778 w 7742945"/>
              <a:gd name="connsiteY1" fmla="*/ 4046224 h 6858001"/>
              <a:gd name="connsiteX2" fmla="*/ 615190 w 7742945"/>
              <a:gd name="connsiteY2" fmla="*/ 4555812 h 6858001"/>
              <a:gd name="connsiteX3" fmla="*/ 105602 w 7742945"/>
              <a:gd name="connsiteY3" fmla="*/ 4046224 h 6858001"/>
              <a:gd name="connsiteX4" fmla="*/ 615190 w 7742945"/>
              <a:gd name="connsiteY4" fmla="*/ 3536636 h 6858001"/>
              <a:gd name="connsiteX5" fmla="*/ 14543 w 7742945"/>
              <a:gd name="connsiteY5" fmla="*/ 1 h 6858001"/>
              <a:gd name="connsiteX6" fmla="*/ 879351 w 7742945"/>
              <a:gd name="connsiteY6" fmla="*/ 1 h 6858001"/>
              <a:gd name="connsiteX7" fmla="*/ 892053 w 7742945"/>
              <a:gd name="connsiteY7" fmla="*/ 78053 h 6858001"/>
              <a:gd name="connsiteX8" fmla="*/ 561940 w 7742945"/>
              <a:gd name="connsiteY8" fmla="*/ 535444 h 6858001"/>
              <a:gd name="connsiteX9" fmla="*/ 15319 w 7742945"/>
              <a:gd name="connsiteY9" fmla="*/ 219853 h 6858001"/>
              <a:gd name="connsiteX10" fmla="*/ 4234 w 7742945"/>
              <a:gd name="connsiteY10" fmla="*/ 42970 h 6858001"/>
              <a:gd name="connsiteX11" fmla="*/ 2617781 w 7742945"/>
              <a:gd name="connsiteY11" fmla="*/ 0 h 6858001"/>
              <a:gd name="connsiteX12" fmla="*/ 7742945 w 7742945"/>
              <a:gd name="connsiteY12" fmla="*/ 0 h 6858001"/>
              <a:gd name="connsiteX13" fmla="*/ 7742945 w 7742945"/>
              <a:gd name="connsiteY13" fmla="*/ 6858000 h 6858001"/>
              <a:gd name="connsiteX14" fmla="*/ 5726653 w 7742945"/>
              <a:gd name="connsiteY14" fmla="*/ 6858000 h 6858001"/>
              <a:gd name="connsiteX15" fmla="*/ 5726653 w 7742945"/>
              <a:gd name="connsiteY15" fmla="*/ 6858001 h 6858001"/>
              <a:gd name="connsiteX16" fmla="*/ 311757 w 7742945"/>
              <a:gd name="connsiteY16" fmla="*/ 6858001 h 6858001"/>
              <a:gd name="connsiteX17" fmla="*/ 314130 w 7742945"/>
              <a:gd name="connsiteY17" fmla="*/ 6707671 h 6858001"/>
              <a:gd name="connsiteX18" fmla="*/ 599702 w 7742945"/>
              <a:gd name="connsiteY18" fmla="*/ 5670859 h 6858001"/>
              <a:gd name="connsiteX19" fmla="*/ 1211433 w 7742945"/>
              <a:gd name="connsiteY19" fmla="*/ 4641256 h 6858001"/>
              <a:gd name="connsiteX20" fmla="*/ 1053041 w 7742945"/>
              <a:gd name="connsiteY20" fmla="*/ 3164270 h 6858001"/>
              <a:gd name="connsiteX21" fmla="*/ 607048 w 7742945"/>
              <a:gd name="connsiteY21" fmla="*/ 2589406 h 6858001"/>
              <a:gd name="connsiteX22" fmla="*/ 1054915 w 7742945"/>
              <a:gd name="connsiteY22" fmla="*/ 1068100 h 6858001"/>
              <a:gd name="connsiteX23" fmla="*/ 1502877 w 7742945"/>
              <a:gd name="connsiteY23" fmla="*/ 419996 h 6858001"/>
              <a:gd name="connsiteX24" fmla="*/ 1505904 w 7742945"/>
              <a:gd name="connsiteY24" fmla="*/ 184997 h 6858001"/>
              <a:gd name="connsiteX25" fmla="*/ 1497780 w 7742945"/>
              <a:gd name="connsiteY25" fmla="*/ 1 h 6858001"/>
              <a:gd name="connsiteX26" fmla="*/ 2617781 w 7742945"/>
              <a:gd name="connsiteY26"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742945" h="6858001">
                <a:moveTo>
                  <a:pt x="615190" y="3536636"/>
                </a:moveTo>
                <a:cubicBezTo>
                  <a:pt x="896628" y="3536636"/>
                  <a:pt x="1124778" y="3764786"/>
                  <a:pt x="1124778" y="4046224"/>
                </a:cubicBezTo>
                <a:cubicBezTo>
                  <a:pt x="1124778" y="4327662"/>
                  <a:pt x="896628" y="4555812"/>
                  <a:pt x="615190" y="4555812"/>
                </a:cubicBezTo>
                <a:cubicBezTo>
                  <a:pt x="333752" y="4555812"/>
                  <a:pt x="105602" y="4327662"/>
                  <a:pt x="105602" y="4046224"/>
                </a:cubicBezTo>
                <a:cubicBezTo>
                  <a:pt x="105602" y="3764786"/>
                  <a:pt x="333752" y="3536636"/>
                  <a:pt x="615190" y="3536636"/>
                </a:cubicBezTo>
                <a:close/>
                <a:moveTo>
                  <a:pt x="14543" y="1"/>
                </a:moveTo>
                <a:lnTo>
                  <a:pt x="879351" y="1"/>
                </a:lnTo>
                <a:lnTo>
                  <a:pt x="892053" y="78053"/>
                </a:lnTo>
                <a:cubicBezTo>
                  <a:pt x="904492" y="285272"/>
                  <a:pt x="770271" y="479622"/>
                  <a:pt x="561940" y="535444"/>
                </a:cubicBezTo>
                <a:cubicBezTo>
                  <a:pt x="323846" y="599241"/>
                  <a:pt x="79116" y="457946"/>
                  <a:pt x="15319" y="219853"/>
                </a:cubicBezTo>
                <a:cubicBezTo>
                  <a:pt x="-631" y="160330"/>
                  <a:pt x="-3762" y="100392"/>
                  <a:pt x="4234" y="42970"/>
                </a:cubicBezTo>
                <a:close/>
                <a:moveTo>
                  <a:pt x="2617781" y="0"/>
                </a:moveTo>
                <a:lnTo>
                  <a:pt x="7742945" y="0"/>
                </a:lnTo>
                <a:lnTo>
                  <a:pt x="7742945" y="6858000"/>
                </a:lnTo>
                <a:lnTo>
                  <a:pt x="5726653" y="6858000"/>
                </a:lnTo>
                <a:lnTo>
                  <a:pt x="5726653" y="6858001"/>
                </a:lnTo>
                <a:lnTo>
                  <a:pt x="311757" y="6858001"/>
                </a:lnTo>
                <a:lnTo>
                  <a:pt x="314130" y="6707671"/>
                </a:lnTo>
                <a:cubicBezTo>
                  <a:pt x="335132" y="6366410"/>
                  <a:pt x="433651" y="6019043"/>
                  <a:pt x="599702" y="5670859"/>
                </a:cubicBezTo>
                <a:cubicBezTo>
                  <a:pt x="770257" y="5311557"/>
                  <a:pt x="1010813" y="4986833"/>
                  <a:pt x="1211433" y="4641256"/>
                </a:cubicBezTo>
                <a:cubicBezTo>
                  <a:pt x="1493036" y="4154457"/>
                  <a:pt x="1511835" y="3622745"/>
                  <a:pt x="1053041" y="3164270"/>
                </a:cubicBezTo>
                <a:cubicBezTo>
                  <a:pt x="881977" y="2993265"/>
                  <a:pt x="700422" y="2805524"/>
                  <a:pt x="607048" y="2589406"/>
                </a:cubicBezTo>
                <a:cubicBezTo>
                  <a:pt x="366279" y="2032159"/>
                  <a:pt x="541125" y="1508062"/>
                  <a:pt x="1054915" y="1068100"/>
                </a:cubicBezTo>
                <a:cubicBezTo>
                  <a:pt x="1261027" y="891536"/>
                  <a:pt x="1489688" y="709489"/>
                  <a:pt x="1502877" y="419996"/>
                </a:cubicBezTo>
                <a:cubicBezTo>
                  <a:pt x="1506389" y="341911"/>
                  <a:pt x="1507262" y="263521"/>
                  <a:pt x="1505904" y="184997"/>
                </a:cubicBezTo>
                <a:lnTo>
                  <a:pt x="1497780" y="1"/>
                </a:lnTo>
                <a:lnTo>
                  <a:pt x="2617781"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2E11BF-BD81-240C-2F52-0E92F26F4958}"/>
              </a:ext>
            </a:extLst>
          </p:cNvPr>
          <p:cNvSpPr>
            <a:spLocks noGrp="1"/>
          </p:cNvSpPr>
          <p:nvPr>
            <p:ph type="title"/>
          </p:nvPr>
        </p:nvSpPr>
        <p:spPr>
          <a:xfrm>
            <a:off x="168981" y="810563"/>
            <a:ext cx="4098862" cy="5409262"/>
          </a:xfrm>
        </p:spPr>
        <p:txBody>
          <a:bodyPr vert="horz" lIns="91440" tIns="45720" rIns="91440" bIns="45720" rtlCol="0" anchor="t">
            <a:normAutofit/>
          </a:bodyPr>
          <a:lstStyle/>
          <a:p>
            <a:r>
              <a:rPr lang="en-US" b="1">
                <a:latin typeface="Times New Roman"/>
                <a:cs typeface="Times New Roman"/>
              </a:rPr>
              <a:t>Macroeconomic Analysis</a:t>
            </a:r>
            <a:br>
              <a:rPr lang="en-US" b="1">
                <a:latin typeface="Times New Roman"/>
                <a:cs typeface="Times New Roman"/>
              </a:rPr>
            </a:br>
            <a:endParaRPr lang="en-US" b="1" kern="1200">
              <a:latin typeface="Times New Roman"/>
              <a:cs typeface="Times New Roman"/>
            </a:endParaRPr>
          </a:p>
        </p:txBody>
      </p:sp>
      <p:graphicFrame>
        <p:nvGraphicFramePr>
          <p:cNvPr id="5" name="Content Placeholder 2">
            <a:extLst>
              <a:ext uri="{FF2B5EF4-FFF2-40B4-BE49-F238E27FC236}">
                <a16:creationId xmlns:a16="http://schemas.microsoft.com/office/drawing/2014/main" id="{032E0AD8-4F27-F2FD-A7D4-7AEF0FA00BA5}"/>
              </a:ext>
            </a:extLst>
          </p:cNvPr>
          <p:cNvGraphicFramePr>
            <a:graphicFrameLocks noGrp="1"/>
          </p:cNvGraphicFramePr>
          <p:nvPr>
            <p:ph sz="half" idx="1"/>
            <p:extLst>
              <p:ext uri="{D42A27DB-BD31-4B8C-83A1-F6EECF244321}">
                <p14:modId xmlns:p14="http://schemas.microsoft.com/office/powerpoint/2010/main" val="3666817042"/>
              </p:ext>
            </p:extLst>
          </p:nvPr>
        </p:nvGraphicFramePr>
        <p:xfrm>
          <a:off x="4267843" y="232966"/>
          <a:ext cx="7361886" cy="6392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101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006E8E0E-258E-3E30-418C-E463CC8C9556}"/>
              </a:ext>
            </a:extLst>
          </p:cNvPr>
          <p:cNvSpPr>
            <a:spLocks noGrp="1"/>
          </p:cNvSpPr>
          <p:nvPr>
            <p:ph type="title"/>
          </p:nvPr>
        </p:nvSpPr>
        <p:spPr>
          <a:xfrm>
            <a:off x="568411" y="676349"/>
            <a:ext cx="5225005" cy="716633"/>
          </a:xfrm>
        </p:spPr>
        <p:txBody>
          <a:bodyPr vert="horz" lIns="91440" tIns="45720" rIns="91440" bIns="45720" rtlCol="0" anchor="b">
            <a:normAutofit/>
          </a:bodyPr>
          <a:lstStyle/>
          <a:p>
            <a:r>
              <a:rPr lang="en-US" sz="4000" kern="1200">
                <a:latin typeface="+mj-lt"/>
                <a:ea typeface="+mj-ea"/>
                <a:cs typeface="+mj-cs"/>
              </a:rPr>
              <a:t>Economic Indicators</a:t>
            </a:r>
            <a:endParaRPr lang="en-US" sz="4000" kern="1200">
              <a:latin typeface="+mj-lt"/>
              <a:cs typeface="Posterama"/>
            </a:endParaRPr>
          </a:p>
        </p:txBody>
      </p:sp>
      <p:sp>
        <p:nvSpPr>
          <p:cNvPr id="4" name="TextBox 3">
            <a:extLst>
              <a:ext uri="{FF2B5EF4-FFF2-40B4-BE49-F238E27FC236}">
                <a16:creationId xmlns:a16="http://schemas.microsoft.com/office/drawing/2014/main" id="{F95B3E10-4F0A-BF36-CE5C-C60F9436FCA0}"/>
              </a:ext>
            </a:extLst>
          </p:cNvPr>
          <p:cNvSpPr txBox="1"/>
          <p:nvPr/>
        </p:nvSpPr>
        <p:spPr>
          <a:xfrm>
            <a:off x="486630" y="1928618"/>
            <a:ext cx="6055491" cy="430749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Aft>
                <a:spcPts val="600"/>
              </a:spcAft>
              <a:buClr>
                <a:schemeClr val="accent5"/>
              </a:buClr>
            </a:pPr>
            <a:r>
              <a:rPr lang="en-US" sz="1400" b="1"/>
              <a:t>Rate of Inflation:</a:t>
            </a:r>
            <a:endParaRPr lang="en-US"/>
          </a:p>
          <a:p>
            <a:pPr marL="285750" indent="-285750">
              <a:spcAft>
                <a:spcPts val="600"/>
              </a:spcAft>
              <a:buFont typeface="Arial"/>
              <a:buChar char="•"/>
            </a:pPr>
            <a:r>
              <a:rPr lang="en-US" sz="1400"/>
              <a:t>When inflation is high, consumers experience </a:t>
            </a:r>
            <a:r>
              <a:rPr lang="en-US" sz="1400" b="1"/>
              <a:t>reduced purchasing power</a:t>
            </a:r>
            <a:r>
              <a:rPr lang="en-US" sz="1400"/>
              <a:t>, and their ability to buy goods and services becomes limited</a:t>
            </a:r>
            <a:endParaRPr lang="en-US"/>
          </a:p>
          <a:p>
            <a:pPr marL="285750" indent="-285750">
              <a:spcAft>
                <a:spcPts val="600"/>
              </a:spcAft>
              <a:buFont typeface="Arial"/>
              <a:buChar char="•"/>
            </a:pPr>
            <a:r>
              <a:rPr lang="en-US" sz="1400"/>
              <a:t>This can </a:t>
            </a:r>
            <a:r>
              <a:rPr lang="en-US" sz="1400" b="1"/>
              <a:t>lower the demand </a:t>
            </a:r>
            <a:r>
              <a:rPr lang="en-US" sz="1400"/>
              <a:t>for products sold by businesses on the Shopify platform</a:t>
            </a:r>
            <a:endParaRPr lang="en-US"/>
          </a:p>
          <a:p>
            <a:pPr marL="285750" indent="-285750">
              <a:spcAft>
                <a:spcPts val="600"/>
              </a:spcAft>
              <a:buFont typeface="Arial"/>
              <a:buChar char="•"/>
            </a:pPr>
            <a:r>
              <a:rPr lang="en-US" sz="1400"/>
              <a:t>High inflation also results in </a:t>
            </a:r>
            <a:r>
              <a:rPr lang="en-US" sz="1400" b="1"/>
              <a:t>higher expenses and COGS</a:t>
            </a:r>
            <a:endParaRPr lang="en-US"/>
          </a:p>
          <a:p>
            <a:pPr marL="285750" indent="-285750">
              <a:spcAft>
                <a:spcPts val="600"/>
              </a:spcAft>
              <a:buFont typeface="Arial"/>
              <a:buChar char="•"/>
            </a:pPr>
            <a:r>
              <a:rPr lang="en-US" sz="1400">
                <a:ea typeface="+mn-lt"/>
                <a:cs typeface="+mn-lt"/>
              </a:rPr>
              <a:t>Inflation rate is used to estimate the growth of expenses within the DCF model</a:t>
            </a:r>
            <a:endParaRPr lang="en-US" sz="1400" b="1"/>
          </a:p>
          <a:p>
            <a:pPr>
              <a:spcAft>
                <a:spcPts val="600"/>
              </a:spcAft>
              <a:buClr>
                <a:schemeClr val="accent5"/>
              </a:buClr>
            </a:pPr>
            <a:endParaRPr lang="en-US" sz="1400" b="1"/>
          </a:p>
          <a:p>
            <a:pPr>
              <a:spcAft>
                <a:spcPts val="600"/>
              </a:spcAft>
              <a:buClr>
                <a:schemeClr val="accent5"/>
              </a:buClr>
            </a:pPr>
            <a:r>
              <a:rPr lang="en-US" sz="1400" b="1"/>
              <a:t>Risk Free Rate:</a:t>
            </a:r>
          </a:p>
          <a:p>
            <a:pPr marL="285750" indent="-285750">
              <a:spcAft>
                <a:spcPts val="600"/>
              </a:spcAft>
              <a:buFont typeface="Arial"/>
              <a:buChar char="•"/>
            </a:pPr>
            <a:r>
              <a:rPr lang="en-US" sz="1400"/>
              <a:t>Decrease in interest rates has been associated with an </a:t>
            </a:r>
            <a:r>
              <a:rPr lang="en-US" sz="1400" b="1"/>
              <a:t>increase in consumer spending</a:t>
            </a:r>
            <a:endParaRPr lang="en-US"/>
          </a:p>
          <a:p>
            <a:pPr marL="285750" indent="-285750">
              <a:spcAft>
                <a:spcPts val="600"/>
              </a:spcAft>
              <a:buFont typeface="Arial"/>
              <a:buChar char="•"/>
            </a:pPr>
            <a:r>
              <a:rPr lang="en-US" sz="1400"/>
              <a:t>Low interest rates stimulate economic activity by </a:t>
            </a:r>
            <a:r>
              <a:rPr lang="en-US" sz="1400" b="1"/>
              <a:t>lowering the costs of borrowing </a:t>
            </a:r>
            <a:r>
              <a:rPr lang="en-US" sz="1400"/>
              <a:t>and investing for businesses</a:t>
            </a:r>
            <a:endParaRPr lang="en-US"/>
          </a:p>
          <a:p>
            <a:pPr marL="285750" indent="-285750">
              <a:spcAft>
                <a:spcPts val="600"/>
              </a:spcAft>
              <a:buFont typeface="Arial"/>
              <a:buChar char="•"/>
            </a:pPr>
            <a:r>
              <a:rPr lang="en-US" sz="1400"/>
              <a:t>This environment is particularly </a:t>
            </a:r>
            <a:r>
              <a:rPr lang="en-US" sz="1400" b="1"/>
              <a:t>advantageous for Shopify's target clientele </a:t>
            </a:r>
            <a:r>
              <a:rPr lang="en-US" sz="1400"/>
              <a:t>(small to medium-sized enterprises)</a:t>
            </a:r>
            <a:endParaRPr lang="en-US"/>
          </a:p>
        </p:txBody>
      </p:sp>
      <p:pic>
        <p:nvPicPr>
          <p:cNvPr id="6" name="Picture 5" descr="A person in a suit and tie speaking at a podium&#10;&#10;Description automatically generated">
            <a:extLst>
              <a:ext uri="{FF2B5EF4-FFF2-40B4-BE49-F238E27FC236}">
                <a16:creationId xmlns:a16="http://schemas.microsoft.com/office/drawing/2014/main" id="{244F2C28-C2AB-E912-1EDE-5D316F5CE948}"/>
              </a:ext>
            </a:extLst>
          </p:cNvPr>
          <p:cNvPicPr>
            <a:picLocks noChangeAspect="1"/>
          </p:cNvPicPr>
          <p:nvPr/>
        </p:nvPicPr>
        <p:blipFill rotWithShape="1">
          <a:blip r:embed="rId2"/>
          <a:srcRect l="23396" r="18396" b="-1"/>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2261372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1D65E-2D2E-818A-0366-E29A3B1171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081A14-47D5-3888-A26E-A2A33DBD3735}"/>
              </a:ext>
            </a:extLst>
          </p:cNvPr>
          <p:cNvSpPr>
            <a:spLocks noGrp="1"/>
          </p:cNvSpPr>
          <p:nvPr>
            <p:ph type="title"/>
          </p:nvPr>
        </p:nvSpPr>
        <p:spPr>
          <a:xfrm>
            <a:off x="599303" y="516594"/>
            <a:ext cx="7327556" cy="748915"/>
          </a:xfrm>
        </p:spPr>
        <p:txBody>
          <a:bodyPr>
            <a:normAutofit fontScale="90000"/>
          </a:bodyPr>
          <a:lstStyle/>
          <a:p>
            <a:r>
              <a:rPr lang="en-US">
                <a:cs typeface="Posterama"/>
              </a:rPr>
              <a:t>Short-term Inflation Rate</a:t>
            </a:r>
            <a:endParaRPr lang="en-US"/>
          </a:p>
        </p:txBody>
      </p:sp>
      <p:pic>
        <p:nvPicPr>
          <p:cNvPr id="3" name="Picture 2" descr="A graph showing the growth of the company&amp;#39;s financial growth&#10;&#10;Description automatically generated">
            <a:extLst>
              <a:ext uri="{FF2B5EF4-FFF2-40B4-BE49-F238E27FC236}">
                <a16:creationId xmlns:a16="http://schemas.microsoft.com/office/drawing/2014/main" id="{6F48425E-8982-A9E6-A582-B6D055687717}"/>
              </a:ext>
            </a:extLst>
          </p:cNvPr>
          <p:cNvPicPr>
            <a:picLocks noChangeAspect="1"/>
          </p:cNvPicPr>
          <p:nvPr/>
        </p:nvPicPr>
        <p:blipFill>
          <a:blip r:embed="rId2"/>
          <a:stretch>
            <a:fillRect/>
          </a:stretch>
        </p:blipFill>
        <p:spPr>
          <a:xfrm>
            <a:off x="1050325" y="1943111"/>
            <a:ext cx="10091351" cy="3445453"/>
          </a:xfrm>
          <a:prstGeom prst="rect">
            <a:avLst/>
          </a:prstGeom>
          <a:ln>
            <a:solidFill>
              <a:schemeClr val="tx1"/>
            </a:solidFill>
          </a:ln>
        </p:spPr>
      </p:pic>
      <p:sp>
        <p:nvSpPr>
          <p:cNvPr id="4" name="TextBox 3">
            <a:extLst>
              <a:ext uri="{FF2B5EF4-FFF2-40B4-BE49-F238E27FC236}">
                <a16:creationId xmlns:a16="http://schemas.microsoft.com/office/drawing/2014/main" id="{0363BB52-F726-336F-4B82-D181E78088EF}"/>
              </a:ext>
            </a:extLst>
          </p:cNvPr>
          <p:cNvSpPr txBox="1"/>
          <p:nvPr/>
        </p:nvSpPr>
        <p:spPr>
          <a:xfrm>
            <a:off x="1052897" y="1343797"/>
            <a:ext cx="100887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Anticipate elevated levels in short-term inflation at </a:t>
            </a:r>
            <a:r>
              <a:rPr lang="en-US" b="1">
                <a:ea typeface="+mn-lt"/>
                <a:cs typeface="+mn-lt"/>
              </a:rPr>
              <a:t>2.33%</a:t>
            </a:r>
          </a:p>
        </p:txBody>
      </p:sp>
      <p:graphicFrame>
        <p:nvGraphicFramePr>
          <p:cNvPr id="5" name="Table 4">
            <a:extLst>
              <a:ext uri="{FF2B5EF4-FFF2-40B4-BE49-F238E27FC236}">
                <a16:creationId xmlns:a16="http://schemas.microsoft.com/office/drawing/2014/main" id="{C0B0950A-C1CA-47F9-0B5A-A1FCA633C2D4}"/>
              </a:ext>
            </a:extLst>
          </p:cNvPr>
          <p:cNvGraphicFramePr>
            <a:graphicFrameLocks noGrp="1"/>
          </p:cNvGraphicFramePr>
          <p:nvPr>
            <p:extLst>
              <p:ext uri="{D42A27DB-BD31-4B8C-83A1-F6EECF244321}">
                <p14:modId xmlns:p14="http://schemas.microsoft.com/office/powerpoint/2010/main" val="3678163672"/>
              </p:ext>
            </p:extLst>
          </p:nvPr>
        </p:nvGraphicFramePr>
        <p:xfrm>
          <a:off x="1054031" y="5459133"/>
          <a:ext cx="10099456" cy="1097280"/>
        </p:xfrm>
        <a:graphic>
          <a:graphicData uri="http://schemas.openxmlformats.org/drawingml/2006/table">
            <a:tbl>
              <a:tblPr firstRow="1" bandRow="1">
                <a:tableStyleId>{5940675A-B579-460E-94D1-54222C63F5DA}</a:tableStyleId>
              </a:tblPr>
              <a:tblGrid>
                <a:gridCol w="2524864">
                  <a:extLst>
                    <a:ext uri="{9D8B030D-6E8A-4147-A177-3AD203B41FA5}">
                      <a16:colId xmlns:a16="http://schemas.microsoft.com/office/drawing/2014/main" val="47563714"/>
                    </a:ext>
                  </a:extLst>
                </a:gridCol>
                <a:gridCol w="2524864">
                  <a:extLst>
                    <a:ext uri="{9D8B030D-6E8A-4147-A177-3AD203B41FA5}">
                      <a16:colId xmlns:a16="http://schemas.microsoft.com/office/drawing/2014/main" val="1297727526"/>
                    </a:ext>
                  </a:extLst>
                </a:gridCol>
                <a:gridCol w="2524864">
                  <a:extLst>
                    <a:ext uri="{9D8B030D-6E8A-4147-A177-3AD203B41FA5}">
                      <a16:colId xmlns:a16="http://schemas.microsoft.com/office/drawing/2014/main" val="3408037691"/>
                    </a:ext>
                  </a:extLst>
                </a:gridCol>
                <a:gridCol w="2524864">
                  <a:extLst>
                    <a:ext uri="{9D8B030D-6E8A-4147-A177-3AD203B41FA5}">
                      <a16:colId xmlns:a16="http://schemas.microsoft.com/office/drawing/2014/main" val="2704139593"/>
                    </a:ext>
                  </a:extLst>
                </a:gridCol>
              </a:tblGrid>
              <a:tr h="386301">
                <a:tc>
                  <a:txBody>
                    <a:bodyPr/>
                    <a:lstStyle/>
                    <a:p>
                      <a:r>
                        <a:rPr lang="en-US" sz="1200" b="0"/>
                        <a:t>Source: FOMC </a:t>
                      </a:r>
                      <a:r>
                        <a:rPr lang="en-US" sz="1200" b="0" i="0" u="none" strike="noStrike" noProof="0">
                          <a:latin typeface="Avenir Next LT Pro"/>
                        </a:rPr>
                        <a:t>Summary of Economic Projections</a:t>
                      </a:r>
                      <a:endParaRPr lang="en-US" sz="1200" b="1"/>
                    </a:p>
                  </a:txBody>
                  <a:tcPr anchor="ctr"/>
                </a:tc>
                <a:tc>
                  <a:txBody>
                    <a:bodyPr/>
                    <a:lstStyle/>
                    <a:p>
                      <a:pPr algn="ctr"/>
                      <a:r>
                        <a:rPr lang="en-US" b="1"/>
                        <a:t>Bull Case</a:t>
                      </a:r>
                    </a:p>
                  </a:txBody>
                  <a:tcPr anchor="ctr"/>
                </a:tc>
                <a:tc>
                  <a:txBody>
                    <a:bodyPr/>
                    <a:lstStyle/>
                    <a:p>
                      <a:pPr algn="ctr"/>
                      <a:r>
                        <a:rPr lang="en-US" b="1"/>
                        <a:t>Base Case</a:t>
                      </a:r>
                    </a:p>
                  </a:txBody>
                  <a:tcPr anchor="ctr"/>
                </a:tc>
                <a:tc>
                  <a:txBody>
                    <a:bodyPr/>
                    <a:lstStyle/>
                    <a:p>
                      <a:pPr lvl="0" algn="ctr">
                        <a:buNone/>
                      </a:pPr>
                      <a:r>
                        <a:rPr lang="en-US" b="1"/>
                        <a:t>Bear Case</a:t>
                      </a:r>
                    </a:p>
                  </a:txBody>
                  <a:tcPr anchor="ctr"/>
                </a:tc>
                <a:extLst>
                  <a:ext uri="{0D108BD9-81ED-4DB2-BD59-A6C34878D82A}">
                    <a16:rowId xmlns:a16="http://schemas.microsoft.com/office/drawing/2014/main" val="1263792035"/>
                  </a:ext>
                </a:extLst>
              </a:tr>
              <a:tr h="540821">
                <a:tc>
                  <a:txBody>
                    <a:bodyPr/>
                    <a:lstStyle/>
                    <a:p>
                      <a:pPr lvl="0">
                        <a:buNone/>
                      </a:pPr>
                      <a:r>
                        <a:rPr lang="en-US" sz="1800" b="1" i="0" u="none" strike="noStrike" noProof="0">
                          <a:latin typeface="Avenir Next LT Pro"/>
                        </a:rPr>
                        <a:t>Short-term PCE inflation</a:t>
                      </a:r>
                      <a:endParaRPr lang="en-US" b="1"/>
                    </a:p>
                  </a:txBody>
                  <a:tcPr anchor="ctr"/>
                </a:tc>
                <a:tc>
                  <a:txBody>
                    <a:bodyPr/>
                    <a:lstStyle/>
                    <a:p>
                      <a:pPr algn="ctr"/>
                      <a:r>
                        <a:rPr lang="en-US" b="1"/>
                        <a:t>2.00%</a:t>
                      </a:r>
                    </a:p>
                  </a:txBody>
                  <a:tcPr anchor="ctr"/>
                </a:tc>
                <a:tc>
                  <a:txBody>
                    <a:bodyPr/>
                    <a:lstStyle/>
                    <a:p>
                      <a:pPr algn="ctr"/>
                      <a:r>
                        <a:rPr lang="en-US" b="1"/>
                        <a:t>2.33%</a:t>
                      </a:r>
                    </a:p>
                  </a:txBody>
                  <a:tcPr anchor="ctr"/>
                </a:tc>
                <a:tc>
                  <a:txBody>
                    <a:bodyPr/>
                    <a:lstStyle/>
                    <a:p>
                      <a:pPr lvl="0" algn="ctr">
                        <a:buNone/>
                      </a:pPr>
                      <a:r>
                        <a:rPr lang="en-US" b="1"/>
                        <a:t>2.40%</a:t>
                      </a:r>
                    </a:p>
                  </a:txBody>
                  <a:tcPr anchor="ctr"/>
                </a:tc>
                <a:extLst>
                  <a:ext uri="{0D108BD9-81ED-4DB2-BD59-A6C34878D82A}">
                    <a16:rowId xmlns:a16="http://schemas.microsoft.com/office/drawing/2014/main" val="1394367661"/>
                  </a:ext>
                </a:extLst>
              </a:tr>
            </a:tbl>
          </a:graphicData>
        </a:graphic>
      </p:graphicFrame>
    </p:spTree>
    <p:extLst>
      <p:ext uri="{BB962C8B-B14F-4D97-AF65-F5344CB8AC3E}">
        <p14:creationId xmlns:p14="http://schemas.microsoft.com/office/powerpoint/2010/main" val="2962956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80F2C-A319-2D54-9382-36BB2549A8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FA3B99-4B36-A92A-3002-6D058689E064}"/>
              </a:ext>
            </a:extLst>
          </p:cNvPr>
          <p:cNvSpPr>
            <a:spLocks noGrp="1"/>
          </p:cNvSpPr>
          <p:nvPr>
            <p:ph type="title"/>
          </p:nvPr>
        </p:nvSpPr>
        <p:spPr>
          <a:xfrm>
            <a:off x="599303" y="516594"/>
            <a:ext cx="7327556" cy="748915"/>
          </a:xfrm>
        </p:spPr>
        <p:txBody>
          <a:bodyPr>
            <a:normAutofit fontScale="90000"/>
          </a:bodyPr>
          <a:lstStyle/>
          <a:p>
            <a:r>
              <a:rPr lang="en-US">
                <a:cs typeface="Posterama"/>
              </a:rPr>
              <a:t>Medium-term Inflation Rate</a:t>
            </a:r>
            <a:endParaRPr lang="en-US"/>
          </a:p>
        </p:txBody>
      </p:sp>
      <p:pic>
        <p:nvPicPr>
          <p:cNvPr id="3" name="Picture 2">
            <a:extLst>
              <a:ext uri="{FF2B5EF4-FFF2-40B4-BE49-F238E27FC236}">
                <a16:creationId xmlns:a16="http://schemas.microsoft.com/office/drawing/2014/main" id="{A0ADF357-6621-0077-F22D-E6B83B184E95}"/>
              </a:ext>
            </a:extLst>
          </p:cNvPr>
          <p:cNvPicPr>
            <a:picLocks noChangeAspect="1"/>
          </p:cNvPicPr>
          <p:nvPr/>
        </p:nvPicPr>
        <p:blipFill>
          <a:blip r:embed="rId2"/>
          <a:stretch>
            <a:fillRect/>
          </a:stretch>
        </p:blipFill>
        <p:spPr>
          <a:xfrm>
            <a:off x="1050325" y="1943111"/>
            <a:ext cx="10091351" cy="3445453"/>
          </a:xfrm>
          <a:prstGeom prst="rect">
            <a:avLst/>
          </a:prstGeom>
          <a:ln>
            <a:solidFill>
              <a:schemeClr val="tx1"/>
            </a:solidFill>
          </a:ln>
        </p:spPr>
      </p:pic>
      <p:sp>
        <p:nvSpPr>
          <p:cNvPr id="4" name="TextBox 3">
            <a:extLst>
              <a:ext uri="{FF2B5EF4-FFF2-40B4-BE49-F238E27FC236}">
                <a16:creationId xmlns:a16="http://schemas.microsoft.com/office/drawing/2014/main" id="{ED0EC6CF-2855-1AD1-9343-7177251799D1}"/>
              </a:ext>
            </a:extLst>
          </p:cNvPr>
          <p:cNvSpPr txBox="1"/>
          <p:nvPr/>
        </p:nvSpPr>
        <p:spPr>
          <a:xfrm>
            <a:off x="1052897" y="1343797"/>
            <a:ext cx="100887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Anticipate modest levels in medium-term inflation at </a:t>
            </a:r>
            <a:r>
              <a:rPr lang="en-US" b="1">
                <a:ea typeface="+mn-lt"/>
                <a:cs typeface="+mn-lt"/>
              </a:rPr>
              <a:t>2.29%</a:t>
            </a:r>
          </a:p>
          <a:p>
            <a:pPr marL="285750" indent="-285750">
              <a:buFont typeface="Arial"/>
              <a:buChar char="•"/>
            </a:pPr>
            <a:endParaRPr lang="en-US" b="1">
              <a:ea typeface="+mn-lt"/>
              <a:cs typeface="+mn-lt"/>
            </a:endParaRPr>
          </a:p>
        </p:txBody>
      </p:sp>
      <p:graphicFrame>
        <p:nvGraphicFramePr>
          <p:cNvPr id="5" name="Table 4">
            <a:extLst>
              <a:ext uri="{FF2B5EF4-FFF2-40B4-BE49-F238E27FC236}">
                <a16:creationId xmlns:a16="http://schemas.microsoft.com/office/drawing/2014/main" id="{7D9C30F6-F41F-4B2A-486B-04A57D700FC5}"/>
              </a:ext>
            </a:extLst>
          </p:cNvPr>
          <p:cNvGraphicFramePr>
            <a:graphicFrameLocks noGrp="1"/>
          </p:cNvGraphicFramePr>
          <p:nvPr>
            <p:extLst>
              <p:ext uri="{D42A27DB-BD31-4B8C-83A1-F6EECF244321}">
                <p14:modId xmlns:p14="http://schemas.microsoft.com/office/powerpoint/2010/main" val="3193920350"/>
              </p:ext>
            </p:extLst>
          </p:nvPr>
        </p:nvGraphicFramePr>
        <p:xfrm>
          <a:off x="1054031" y="5459133"/>
          <a:ext cx="10099456" cy="1097280"/>
        </p:xfrm>
        <a:graphic>
          <a:graphicData uri="http://schemas.openxmlformats.org/drawingml/2006/table">
            <a:tbl>
              <a:tblPr firstRow="1" bandRow="1">
                <a:tableStyleId>{5940675A-B579-460E-94D1-54222C63F5DA}</a:tableStyleId>
              </a:tblPr>
              <a:tblGrid>
                <a:gridCol w="2524864">
                  <a:extLst>
                    <a:ext uri="{9D8B030D-6E8A-4147-A177-3AD203B41FA5}">
                      <a16:colId xmlns:a16="http://schemas.microsoft.com/office/drawing/2014/main" val="47563714"/>
                    </a:ext>
                  </a:extLst>
                </a:gridCol>
                <a:gridCol w="2524864">
                  <a:extLst>
                    <a:ext uri="{9D8B030D-6E8A-4147-A177-3AD203B41FA5}">
                      <a16:colId xmlns:a16="http://schemas.microsoft.com/office/drawing/2014/main" val="1297727526"/>
                    </a:ext>
                  </a:extLst>
                </a:gridCol>
                <a:gridCol w="2524864">
                  <a:extLst>
                    <a:ext uri="{9D8B030D-6E8A-4147-A177-3AD203B41FA5}">
                      <a16:colId xmlns:a16="http://schemas.microsoft.com/office/drawing/2014/main" val="3408037691"/>
                    </a:ext>
                  </a:extLst>
                </a:gridCol>
                <a:gridCol w="2524864">
                  <a:extLst>
                    <a:ext uri="{9D8B030D-6E8A-4147-A177-3AD203B41FA5}">
                      <a16:colId xmlns:a16="http://schemas.microsoft.com/office/drawing/2014/main" val="2704139593"/>
                    </a:ext>
                  </a:extLst>
                </a:gridCol>
              </a:tblGrid>
              <a:tr h="386301">
                <a:tc>
                  <a:txBody>
                    <a:bodyPr/>
                    <a:lstStyle/>
                    <a:p>
                      <a:r>
                        <a:rPr lang="en-US" sz="1200" b="0"/>
                        <a:t>Source: FOMC </a:t>
                      </a:r>
                      <a:r>
                        <a:rPr lang="en-US" sz="1200" b="0" i="0" u="none" strike="noStrike" noProof="0">
                          <a:latin typeface="Avenir Next LT Pro"/>
                        </a:rPr>
                        <a:t>Summary of Economic Projections</a:t>
                      </a:r>
                      <a:endParaRPr lang="en-US" sz="1200" b="1"/>
                    </a:p>
                  </a:txBody>
                  <a:tcPr anchor="ctr"/>
                </a:tc>
                <a:tc>
                  <a:txBody>
                    <a:bodyPr/>
                    <a:lstStyle/>
                    <a:p>
                      <a:pPr algn="ctr"/>
                      <a:r>
                        <a:rPr lang="en-US" b="1"/>
                        <a:t>Bull Case</a:t>
                      </a:r>
                    </a:p>
                  </a:txBody>
                  <a:tcPr anchor="ctr"/>
                </a:tc>
                <a:tc>
                  <a:txBody>
                    <a:bodyPr/>
                    <a:lstStyle/>
                    <a:p>
                      <a:pPr algn="ctr"/>
                      <a:r>
                        <a:rPr lang="en-US" b="1"/>
                        <a:t>Base Case</a:t>
                      </a:r>
                    </a:p>
                  </a:txBody>
                  <a:tcPr anchor="ctr"/>
                </a:tc>
                <a:tc>
                  <a:txBody>
                    <a:bodyPr/>
                    <a:lstStyle/>
                    <a:p>
                      <a:pPr lvl="0" algn="ctr">
                        <a:buNone/>
                      </a:pPr>
                      <a:r>
                        <a:rPr lang="en-US" b="1"/>
                        <a:t>Bear Case</a:t>
                      </a:r>
                    </a:p>
                  </a:txBody>
                  <a:tcPr anchor="ctr"/>
                </a:tc>
                <a:extLst>
                  <a:ext uri="{0D108BD9-81ED-4DB2-BD59-A6C34878D82A}">
                    <a16:rowId xmlns:a16="http://schemas.microsoft.com/office/drawing/2014/main" val="1263792035"/>
                  </a:ext>
                </a:extLst>
              </a:tr>
              <a:tr h="540821">
                <a:tc>
                  <a:txBody>
                    <a:bodyPr/>
                    <a:lstStyle/>
                    <a:p>
                      <a:pPr lvl="0">
                        <a:buNone/>
                      </a:pPr>
                      <a:r>
                        <a:rPr lang="en-US" sz="1800" b="1" i="0" u="none" strike="noStrike" noProof="0">
                          <a:latin typeface="Avenir Next LT Pro"/>
                        </a:rPr>
                        <a:t>Medium-term PCE inflation</a:t>
                      </a:r>
                      <a:endParaRPr lang="en-US" b="1"/>
                    </a:p>
                  </a:txBody>
                  <a:tcPr anchor="ctr"/>
                </a:tc>
                <a:tc>
                  <a:txBody>
                    <a:bodyPr/>
                    <a:lstStyle/>
                    <a:p>
                      <a:pPr algn="ctr"/>
                      <a:r>
                        <a:rPr lang="en-US" b="1"/>
                        <a:t>2.00%</a:t>
                      </a:r>
                    </a:p>
                  </a:txBody>
                  <a:tcPr anchor="ctr"/>
                </a:tc>
                <a:tc>
                  <a:txBody>
                    <a:bodyPr/>
                    <a:lstStyle/>
                    <a:p>
                      <a:pPr algn="ctr"/>
                      <a:r>
                        <a:rPr lang="en-US" b="1"/>
                        <a:t>2.29%</a:t>
                      </a:r>
                    </a:p>
                  </a:txBody>
                  <a:tcPr anchor="ctr"/>
                </a:tc>
                <a:tc>
                  <a:txBody>
                    <a:bodyPr/>
                    <a:lstStyle/>
                    <a:p>
                      <a:pPr lvl="0" algn="ctr">
                        <a:buNone/>
                      </a:pPr>
                      <a:r>
                        <a:rPr lang="en-US" b="1"/>
                        <a:t>2.35%</a:t>
                      </a:r>
                    </a:p>
                  </a:txBody>
                  <a:tcPr anchor="ctr"/>
                </a:tc>
                <a:extLst>
                  <a:ext uri="{0D108BD9-81ED-4DB2-BD59-A6C34878D82A}">
                    <a16:rowId xmlns:a16="http://schemas.microsoft.com/office/drawing/2014/main" val="1394367661"/>
                  </a:ext>
                </a:extLst>
              </a:tr>
            </a:tbl>
          </a:graphicData>
        </a:graphic>
      </p:graphicFrame>
    </p:spTree>
    <p:extLst>
      <p:ext uri="{BB962C8B-B14F-4D97-AF65-F5344CB8AC3E}">
        <p14:creationId xmlns:p14="http://schemas.microsoft.com/office/powerpoint/2010/main" val="4132926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03BA3-5182-CECC-EEC3-3102F6D1B4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FCB9E-0A2F-D28A-0E10-3E4074324E7B}"/>
              </a:ext>
            </a:extLst>
          </p:cNvPr>
          <p:cNvSpPr>
            <a:spLocks noGrp="1"/>
          </p:cNvSpPr>
          <p:nvPr>
            <p:ph type="title"/>
          </p:nvPr>
        </p:nvSpPr>
        <p:spPr>
          <a:xfrm>
            <a:off x="599303" y="516594"/>
            <a:ext cx="7801231" cy="748915"/>
          </a:xfrm>
        </p:spPr>
        <p:txBody>
          <a:bodyPr>
            <a:normAutofit fontScale="90000"/>
          </a:bodyPr>
          <a:lstStyle/>
          <a:p>
            <a:r>
              <a:rPr lang="en-US">
                <a:cs typeface="Posterama"/>
              </a:rPr>
              <a:t>Inflation Rate in the </a:t>
            </a:r>
            <a:r>
              <a:rPr lang="en-US">
                <a:ea typeface="+mj-lt"/>
                <a:cs typeface="+mj-lt"/>
              </a:rPr>
              <a:t>Longer Run </a:t>
            </a:r>
            <a:endParaRPr lang="en-US"/>
          </a:p>
        </p:txBody>
      </p:sp>
      <p:pic>
        <p:nvPicPr>
          <p:cNvPr id="3" name="Picture 2" descr="A graph showing the growth of the company&amp;#39;s financial growth&#10;&#10;Description automatically generated">
            <a:extLst>
              <a:ext uri="{FF2B5EF4-FFF2-40B4-BE49-F238E27FC236}">
                <a16:creationId xmlns:a16="http://schemas.microsoft.com/office/drawing/2014/main" id="{9AB72B32-35E3-6B35-E1DB-0446C2488345}"/>
              </a:ext>
            </a:extLst>
          </p:cNvPr>
          <p:cNvPicPr>
            <a:picLocks noChangeAspect="1"/>
          </p:cNvPicPr>
          <p:nvPr/>
        </p:nvPicPr>
        <p:blipFill>
          <a:blip r:embed="rId2"/>
          <a:stretch>
            <a:fillRect/>
          </a:stretch>
        </p:blipFill>
        <p:spPr>
          <a:xfrm>
            <a:off x="1050326" y="1943111"/>
            <a:ext cx="10091349" cy="3445453"/>
          </a:xfrm>
          <a:prstGeom prst="rect">
            <a:avLst/>
          </a:prstGeom>
          <a:ln>
            <a:solidFill>
              <a:schemeClr val="tx1"/>
            </a:solidFill>
          </a:ln>
        </p:spPr>
      </p:pic>
      <p:sp>
        <p:nvSpPr>
          <p:cNvPr id="4" name="TextBox 3">
            <a:extLst>
              <a:ext uri="{FF2B5EF4-FFF2-40B4-BE49-F238E27FC236}">
                <a16:creationId xmlns:a16="http://schemas.microsoft.com/office/drawing/2014/main" id="{C18A0B0F-B8DF-F44B-9E62-D6422E48CF78}"/>
              </a:ext>
            </a:extLst>
          </p:cNvPr>
          <p:cNvSpPr txBox="1"/>
          <p:nvPr/>
        </p:nvSpPr>
        <p:spPr>
          <a:xfrm>
            <a:off x="1052897" y="1343797"/>
            <a:ext cx="100887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Anticipate steady levels of inflation in the longer run at </a:t>
            </a:r>
            <a:r>
              <a:rPr lang="en-US" b="1">
                <a:ea typeface="+mn-lt"/>
                <a:cs typeface="+mn-lt"/>
              </a:rPr>
              <a:t>2.19%</a:t>
            </a:r>
          </a:p>
          <a:p>
            <a:pPr marL="285750" indent="-285750">
              <a:buFont typeface="Arial"/>
              <a:buChar char="•"/>
            </a:pPr>
            <a:endParaRPr lang="en-US" b="1">
              <a:ea typeface="+mn-lt"/>
              <a:cs typeface="+mn-lt"/>
            </a:endParaRPr>
          </a:p>
        </p:txBody>
      </p:sp>
      <p:graphicFrame>
        <p:nvGraphicFramePr>
          <p:cNvPr id="5" name="Table 4">
            <a:extLst>
              <a:ext uri="{FF2B5EF4-FFF2-40B4-BE49-F238E27FC236}">
                <a16:creationId xmlns:a16="http://schemas.microsoft.com/office/drawing/2014/main" id="{4773672E-4C9E-1DF7-C17D-F630ED19E3BC}"/>
              </a:ext>
            </a:extLst>
          </p:cNvPr>
          <p:cNvGraphicFramePr>
            <a:graphicFrameLocks noGrp="1"/>
          </p:cNvGraphicFramePr>
          <p:nvPr>
            <p:extLst>
              <p:ext uri="{D42A27DB-BD31-4B8C-83A1-F6EECF244321}">
                <p14:modId xmlns:p14="http://schemas.microsoft.com/office/powerpoint/2010/main" val="1595367950"/>
              </p:ext>
            </p:extLst>
          </p:nvPr>
        </p:nvGraphicFramePr>
        <p:xfrm>
          <a:off x="1054031" y="5459133"/>
          <a:ext cx="8784549" cy="998021"/>
        </p:xfrm>
        <a:graphic>
          <a:graphicData uri="http://schemas.openxmlformats.org/drawingml/2006/table">
            <a:tbl>
              <a:tblPr firstRow="1" bandRow="1">
                <a:tableStyleId>{5940675A-B579-460E-94D1-54222C63F5DA}</a:tableStyleId>
              </a:tblPr>
              <a:tblGrid>
                <a:gridCol w="2928183">
                  <a:extLst>
                    <a:ext uri="{9D8B030D-6E8A-4147-A177-3AD203B41FA5}">
                      <a16:colId xmlns:a16="http://schemas.microsoft.com/office/drawing/2014/main" val="47563714"/>
                    </a:ext>
                  </a:extLst>
                </a:gridCol>
                <a:gridCol w="2928183">
                  <a:extLst>
                    <a:ext uri="{9D8B030D-6E8A-4147-A177-3AD203B41FA5}">
                      <a16:colId xmlns:a16="http://schemas.microsoft.com/office/drawing/2014/main" val="1297727526"/>
                    </a:ext>
                  </a:extLst>
                </a:gridCol>
                <a:gridCol w="2928183">
                  <a:extLst>
                    <a:ext uri="{9D8B030D-6E8A-4147-A177-3AD203B41FA5}">
                      <a16:colId xmlns:a16="http://schemas.microsoft.com/office/drawing/2014/main" val="3408037691"/>
                    </a:ext>
                  </a:extLst>
                </a:gridCol>
              </a:tblGrid>
              <a:tr h="386301">
                <a:tc>
                  <a:txBody>
                    <a:bodyPr/>
                    <a:lstStyle/>
                    <a:p>
                      <a:r>
                        <a:rPr lang="en-US" sz="1200" b="0"/>
                        <a:t>Source: FOMC </a:t>
                      </a:r>
                      <a:r>
                        <a:rPr lang="en-US" sz="1200" b="0" i="0" u="none" strike="noStrike" noProof="0">
                          <a:latin typeface="Avenir Next LT Pro"/>
                        </a:rPr>
                        <a:t>Summary of Economic Projections</a:t>
                      </a:r>
                      <a:endParaRPr lang="en-US" sz="1200" b="1"/>
                    </a:p>
                  </a:txBody>
                  <a:tcPr anchor="ctr"/>
                </a:tc>
                <a:tc>
                  <a:txBody>
                    <a:bodyPr/>
                    <a:lstStyle/>
                    <a:p>
                      <a:pPr algn="ctr"/>
                      <a:r>
                        <a:rPr lang="en-US" b="1"/>
                        <a:t>Median</a:t>
                      </a:r>
                    </a:p>
                  </a:txBody>
                  <a:tcPr anchor="ctr"/>
                </a:tc>
                <a:tc>
                  <a:txBody>
                    <a:bodyPr/>
                    <a:lstStyle/>
                    <a:p>
                      <a:pPr algn="ctr"/>
                      <a:r>
                        <a:rPr lang="en-US" b="1"/>
                        <a:t>Range</a:t>
                      </a:r>
                    </a:p>
                  </a:txBody>
                  <a:tcPr anchor="ctr"/>
                </a:tc>
                <a:extLst>
                  <a:ext uri="{0D108BD9-81ED-4DB2-BD59-A6C34878D82A}">
                    <a16:rowId xmlns:a16="http://schemas.microsoft.com/office/drawing/2014/main" val="1263792035"/>
                  </a:ext>
                </a:extLst>
              </a:tr>
              <a:tr h="540821">
                <a:tc>
                  <a:txBody>
                    <a:bodyPr/>
                    <a:lstStyle/>
                    <a:p>
                      <a:pPr lvl="0">
                        <a:buNone/>
                      </a:pPr>
                      <a:r>
                        <a:rPr lang="en-US" sz="1800" b="1" i="0" u="none" strike="noStrike" noProof="0">
                          <a:latin typeface="Avenir Next LT Pro"/>
                        </a:rPr>
                        <a:t>Longer run PCE inflation</a:t>
                      </a:r>
                      <a:endParaRPr lang="en-US" b="1"/>
                    </a:p>
                  </a:txBody>
                  <a:tcPr anchor="ctr"/>
                </a:tc>
                <a:tc>
                  <a:txBody>
                    <a:bodyPr/>
                    <a:lstStyle/>
                    <a:p>
                      <a:pPr algn="ctr"/>
                      <a:r>
                        <a:rPr lang="en-US" b="1"/>
                        <a:t>2.00%</a:t>
                      </a:r>
                    </a:p>
                  </a:txBody>
                  <a:tcPr anchor="ctr"/>
                </a:tc>
                <a:tc>
                  <a:txBody>
                    <a:bodyPr/>
                    <a:lstStyle/>
                    <a:p>
                      <a:pPr algn="ctr"/>
                      <a:r>
                        <a:rPr lang="en-US" b="1"/>
                        <a:t>-</a:t>
                      </a:r>
                    </a:p>
                  </a:txBody>
                  <a:tcPr anchor="ctr"/>
                </a:tc>
                <a:extLst>
                  <a:ext uri="{0D108BD9-81ED-4DB2-BD59-A6C34878D82A}">
                    <a16:rowId xmlns:a16="http://schemas.microsoft.com/office/drawing/2014/main" val="1394367661"/>
                  </a:ext>
                </a:extLst>
              </a:tr>
            </a:tbl>
          </a:graphicData>
        </a:graphic>
      </p:graphicFrame>
    </p:spTree>
    <p:extLst>
      <p:ext uri="{BB962C8B-B14F-4D97-AF65-F5344CB8AC3E}">
        <p14:creationId xmlns:p14="http://schemas.microsoft.com/office/powerpoint/2010/main" val="2507672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B6FA7-F118-1B19-778C-C51764B64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099501-4DB8-C401-0469-FDEF8B9F0B03}"/>
              </a:ext>
            </a:extLst>
          </p:cNvPr>
          <p:cNvSpPr>
            <a:spLocks noGrp="1"/>
          </p:cNvSpPr>
          <p:nvPr>
            <p:ph type="title"/>
          </p:nvPr>
        </p:nvSpPr>
        <p:spPr>
          <a:xfrm>
            <a:off x="599303" y="516594"/>
            <a:ext cx="5010665" cy="748915"/>
          </a:xfrm>
        </p:spPr>
        <p:txBody>
          <a:bodyPr>
            <a:normAutofit fontScale="90000"/>
          </a:bodyPr>
          <a:lstStyle/>
          <a:p>
            <a:r>
              <a:rPr lang="en-US">
                <a:ea typeface="+mj-lt"/>
                <a:cs typeface="+mj-lt"/>
              </a:rPr>
              <a:t>Risk Free Rate</a:t>
            </a:r>
            <a:endParaRPr lang="en-US"/>
          </a:p>
        </p:txBody>
      </p:sp>
      <p:pic>
        <p:nvPicPr>
          <p:cNvPr id="3" name="Picture 2">
            <a:extLst>
              <a:ext uri="{FF2B5EF4-FFF2-40B4-BE49-F238E27FC236}">
                <a16:creationId xmlns:a16="http://schemas.microsoft.com/office/drawing/2014/main" id="{1755E72E-2BAC-CE6E-B70A-96E947FA0F33}"/>
              </a:ext>
            </a:extLst>
          </p:cNvPr>
          <p:cNvPicPr>
            <a:picLocks noChangeAspect="1"/>
          </p:cNvPicPr>
          <p:nvPr/>
        </p:nvPicPr>
        <p:blipFill>
          <a:blip r:embed="rId2"/>
          <a:stretch>
            <a:fillRect/>
          </a:stretch>
        </p:blipFill>
        <p:spPr>
          <a:xfrm>
            <a:off x="1050325" y="2213279"/>
            <a:ext cx="10091351" cy="3461172"/>
          </a:xfrm>
          <a:prstGeom prst="rect">
            <a:avLst/>
          </a:prstGeom>
          <a:ln>
            <a:solidFill>
              <a:schemeClr val="tx1"/>
            </a:solidFill>
          </a:ln>
        </p:spPr>
      </p:pic>
      <p:sp>
        <p:nvSpPr>
          <p:cNvPr id="4" name="TextBox 3">
            <a:extLst>
              <a:ext uri="{FF2B5EF4-FFF2-40B4-BE49-F238E27FC236}">
                <a16:creationId xmlns:a16="http://schemas.microsoft.com/office/drawing/2014/main" id="{18EA9C1F-BE2C-AEFB-ED00-209199906109}"/>
              </a:ext>
            </a:extLst>
          </p:cNvPr>
          <p:cNvSpPr txBox="1"/>
          <p:nvPr/>
        </p:nvSpPr>
        <p:spPr>
          <a:xfrm>
            <a:off x="1052897" y="1230527"/>
            <a:ext cx="1008877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As of January 29, 2024, yield on US 10 Year Treasury Bond is </a:t>
            </a:r>
            <a:r>
              <a:rPr lang="en-US" b="1"/>
              <a:t>4.02%</a:t>
            </a:r>
          </a:p>
          <a:p>
            <a:pPr marL="285750" indent="-285750">
              <a:buFont typeface="Arial"/>
              <a:buChar char="•"/>
            </a:pPr>
            <a:r>
              <a:rPr lang="en-US"/>
              <a:t>Expect at least a </a:t>
            </a:r>
            <a:r>
              <a:rPr lang="en-US" b="1"/>
              <a:t>decrease of 50bps </a:t>
            </a:r>
            <a:r>
              <a:rPr lang="en-US"/>
              <a:t>by the end of 2024</a:t>
            </a:r>
          </a:p>
          <a:p>
            <a:pPr marL="285750" indent="-285750">
              <a:buFont typeface="Arial"/>
              <a:buChar char="•"/>
            </a:pPr>
            <a:r>
              <a:rPr lang="en-US"/>
              <a:t>Short-term risk free rate used to estimate WACC &amp; cost of borrowing is </a:t>
            </a:r>
            <a:r>
              <a:rPr lang="en-US" b="1"/>
              <a:t>3.50%</a:t>
            </a:r>
          </a:p>
        </p:txBody>
      </p:sp>
      <p:graphicFrame>
        <p:nvGraphicFramePr>
          <p:cNvPr id="7" name="Table 6">
            <a:extLst>
              <a:ext uri="{FF2B5EF4-FFF2-40B4-BE49-F238E27FC236}">
                <a16:creationId xmlns:a16="http://schemas.microsoft.com/office/drawing/2014/main" id="{59AA5F4D-435D-0D77-4721-32CC71A29E9A}"/>
              </a:ext>
            </a:extLst>
          </p:cNvPr>
          <p:cNvGraphicFramePr>
            <a:graphicFrameLocks noGrp="1"/>
          </p:cNvGraphicFramePr>
          <p:nvPr>
            <p:extLst>
              <p:ext uri="{D42A27DB-BD31-4B8C-83A1-F6EECF244321}">
                <p14:modId xmlns:p14="http://schemas.microsoft.com/office/powerpoint/2010/main" val="432846811"/>
              </p:ext>
            </p:extLst>
          </p:nvPr>
        </p:nvGraphicFramePr>
        <p:xfrm>
          <a:off x="1054031" y="5706269"/>
          <a:ext cx="10099456" cy="1097280"/>
        </p:xfrm>
        <a:graphic>
          <a:graphicData uri="http://schemas.openxmlformats.org/drawingml/2006/table">
            <a:tbl>
              <a:tblPr firstRow="1" bandRow="1">
                <a:tableStyleId>{5940675A-B579-460E-94D1-54222C63F5DA}</a:tableStyleId>
              </a:tblPr>
              <a:tblGrid>
                <a:gridCol w="2524864">
                  <a:extLst>
                    <a:ext uri="{9D8B030D-6E8A-4147-A177-3AD203B41FA5}">
                      <a16:colId xmlns:a16="http://schemas.microsoft.com/office/drawing/2014/main" val="47563714"/>
                    </a:ext>
                  </a:extLst>
                </a:gridCol>
                <a:gridCol w="2524864">
                  <a:extLst>
                    <a:ext uri="{9D8B030D-6E8A-4147-A177-3AD203B41FA5}">
                      <a16:colId xmlns:a16="http://schemas.microsoft.com/office/drawing/2014/main" val="1297727526"/>
                    </a:ext>
                  </a:extLst>
                </a:gridCol>
                <a:gridCol w="2524864">
                  <a:extLst>
                    <a:ext uri="{9D8B030D-6E8A-4147-A177-3AD203B41FA5}">
                      <a16:colId xmlns:a16="http://schemas.microsoft.com/office/drawing/2014/main" val="3408037691"/>
                    </a:ext>
                  </a:extLst>
                </a:gridCol>
                <a:gridCol w="2524864">
                  <a:extLst>
                    <a:ext uri="{9D8B030D-6E8A-4147-A177-3AD203B41FA5}">
                      <a16:colId xmlns:a16="http://schemas.microsoft.com/office/drawing/2014/main" val="2704139593"/>
                    </a:ext>
                  </a:extLst>
                </a:gridCol>
              </a:tblGrid>
              <a:tr h="386301">
                <a:tc>
                  <a:txBody>
                    <a:bodyPr/>
                    <a:lstStyle/>
                    <a:p>
                      <a:r>
                        <a:rPr lang="en-US" sz="1200" b="0"/>
                        <a:t>Source: FOMC </a:t>
                      </a:r>
                      <a:r>
                        <a:rPr lang="en-US" sz="1200" b="0" i="0" u="none" strike="noStrike" noProof="0">
                          <a:latin typeface="Avenir Next LT Pro"/>
                        </a:rPr>
                        <a:t>Summary of Economic Projections</a:t>
                      </a:r>
                      <a:endParaRPr lang="en-US" sz="1200" b="1"/>
                    </a:p>
                  </a:txBody>
                  <a:tcPr anchor="ctr"/>
                </a:tc>
                <a:tc>
                  <a:txBody>
                    <a:bodyPr/>
                    <a:lstStyle/>
                    <a:p>
                      <a:pPr algn="ctr"/>
                      <a:r>
                        <a:rPr lang="en-US" b="1"/>
                        <a:t>Bull Case</a:t>
                      </a:r>
                    </a:p>
                  </a:txBody>
                  <a:tcPr anchor="ctr"/>
                </a:tc>
                <a:tc>
                  <a:txBody>
                    <a:bodyPr/>
                    <a:lstStyle/>
                    <a:p>
                      <a:pPr algn="ctr"/>
                      <a:r>
                        <a:rPr lang="en-US" b="1"/>
                        <a:t>Base Case</a:t>
                      </a:r>
                    </a:p>
                  </a:txBody>
                  <a:tcPr anchor="ctr"/>
                </a:tc>
                <a:tc>
                  <a:txBody>
                    <a:bodyPr/>
                    <a:lstStyle/>
                    <a:p>
                      <a:pPr lvl="0" algn="ctr">
                        <a:buNone/>
                      </a:pPr>
                      <a:r>
                        <a:rPr lang="en-US" b="1"/>
                        <a:t>Bear Case</a:t>
                      </a:r>
                    </a:p>
                  </a:txBody>
                  <a:tcPr anchor="ctr"/>
                </a:tc>
                <a:extLst>
                  <a:ext uri="{0D108BD9-81ED-4DB2-BD59-A6C34878D82A}">
                    <a16:rowId xmlns:a16="http://schemas.microsoft.com/office/drawing/2014/main" val="1263792035"/>
                  </a:ext>
                </a:extLst>
              </a:tr>
              <a:tr h="540821">
                <a:tc>
                  <a:txBody>
                    <a:bodyPr/>
                    <a:lstStyle/>
                    <a:p>
                      <a:pPr lvl="0">
                        <a:buNone/>
                      </a:pPr>
                      <a:r>
                        <a:rPr lang="en-US" sz="1800" b="1" i="0" u="none" strike="noStrike" noProof="0">
                          <a:latin typeface="Avenir Next LT Pro"/>
                        </a:rPr>
                        <a:t>Long-term </a:t>
                      </a:r>
                      <a:r>
                        <a:rPr lang="en-US" sz="1800" b="1" i="0" u="none" strike="noStrike" noProof="0">
                          <a:solidFill>
                            <a:srgbClr val="000000"/>
                          </a:solidFill>
                        </a:rPr>
                        <a:t>risk free rate</a:t>
                      </a:r>
                    </a:p>
                  </a:txBody>
                  <a:tcPr anchor="ctr"/>
                </a:tc>
                <a:tc>
                  <a:txBody>
                    <a:bodyPr/>
                    <a:lstStyle/>
                    <a:p>
                      <a:pPr algn="ctr"/>
                      <a:r>
                        <a:rPr lang="en-US" b="1"/>
                        <a:t>2.40%</a:t>
                      </a:r>
                    </a:p>
                  </a:txBody>
                  <a:tcPr anchor="ctr"/>
                </a:tc>
                <a:tc>
                  <a:txBody>
                    <a:bodyPr/>
                    <a:lstStyle/>
                    <a:p>
                      <a:pPr algn="ctr"/>
                      <a:r>
                        <a:rPr lang="en-US" b="1"/>
                        <a:t>2.50%</a:t>
                      </a:r>
                    </a:p>
                  </a:txBody>
                  <a:tcPr anchor="ctr"/>
                </a:tc>
                <a:tc>
                  <a:txBody>
                    <a:bodyPr/>
                    <a:lstStyle/>
                    <a:p>
                      <a:pPr lvl="0" algn="ctr">
                        <a:buNone/>
                      </a:pPr>
                      <a:r>
                        <a:rPr lang="en-US" b="1"/>
                        <a:t>3.8%</a:t>
                      </a:r>
                    </a:p>
                  </a:txBody>
                  <a:tcPr anchor="ctr"/>
                </a:tc>
                <a:extLst>
                  <a:ext uri="{0D108BD9-81ED-4DB2-BD59-A6C34878D82A}">
                    <a16:rowId xmlns:a16="http://schemas.microsoft.com/office/drawing/2014/main" val="1394367661"/>
                  </a:ext>
                </a:extLst>
              </a:tr>
            </a:tbl>
          </a:graphicData>
        </a:graphic>
      </p:graphicFrame>
    </p:spTree>
    <p:extLst>
      <p:ext uri="{BB962C8B-B14F-4D97-AF65-F5344CB8AC3E}">
        <p14:creationId xmlns:p14="http://schemas.microsoft.com/office/powerpoint/2010/main" val="3658090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1"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A46C5F3-4EAC-473B-BD72-1219E833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2231725-D083-4E0F-9428-1C263518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E11BF-BD81-240C-2F52-0E92F26F4958}"/>
              </a:ext>
            </a:extLst>
          </p:cNvPr>
          <p:cNvSpPr>
            <a:spLocks noGrp="1"/>
          </p:cNvSpPr>
          <p:nvPr>
            <p:ph type="title"/>
          </p:nvPr>
        </p:nvSpPr>
        <p:spPr>
          <a:xfrm>
            <a:off x="609600" y="557784"/>
            <a:ext cx="10972800" cy="1446390"/>
          </a:xfrm>
        </p:spPr>
        <p:txBody>
          <a:bodyPr vert="horz" lIns="91440" tIns="45720" rIns="91440" bIns="45720" rtlCol="0" anchor="b">
            <a:normAutofit/>
          </a:bodyPr>
          <a:lstStyle/>
          <a:p>
            <a:r>
              <a:rPr lang="en-US" b="1" kern="1200">
                <a:solidFill>
                  <a:schemeClr val="tx1"/>
                </a:solidFill>
                <a:latin typeface="+mj-lt"/>
                <a:ea typeface="+mj-ea"/>
                <a:cs typeface="+mj-cs"/>
              </a:rPr>
              <a:t>Shopify’s </a:t>
            </a:r>
          </a:p>
        </p:txBody>
      </p:sp>
      <p:graphicFrame>
        <p:nvGraphicFramePr>
          <p:cNvPr id="5" name="Content Placeholder 2">
            <a:extLst>
              <a:ext uri="{FF2B5EF4-FFF2-40B4-BE49-F238E27FC236}">
                <a16:creationId xmlns:a16="http://schemas.microsoft.com/office/drawing/2014/main" id="{032E0AD8-4F27-F2FD-A7D4-7AEF0FA00BA5}"/>
              </a:ext>
            </a:extLst>
          </p:cNvPr>
          <p:cNvGraphicFramePr>
            <a:graphicFrameLocks noGrp="1"/>
          </p:cNvGraphicFramePr>
          <p:nvPr>
            <p:ph sz="half" idx="1"/>
            <p:extLst>
              <p:ext uri="{D42A27DB-BD31-4B8C-83A1-F6EECF244321}">
                <p14:modId xmlns:p14="http://schemas.microsoft.com/office/powerpoint/2010/main" val="4077798875"/>
              </p:ext>
            </p:extLst>
          </p:nvPr>
        </p:nvGraphicFramePr>
        <p:xfrm>
          <a:off x="609600" y="2923750"/>
          <a:ext cx="10972800" cy="3218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8562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49BBF-4B27-23A8-9330-38BB315F090B}"/>
              </a:ext>
            </a:extLst>
          </p:cNvPr>
          <p:cNvSpPr>
            <a:spLocks noGrp="1"/>
          </p:cNvSpPr>
          <p:nvPr>
            <p:ph type="title"/>
          </p:nvPr>
        </p:nvSpPr>
        <p:spPr>
          <a:xfrm>
            <a:off x="483744" y="473137"/>
            <a:ext cx="4567645" cy="738581"/>
          </a:xfrm>
        </p:spPr>
        <p:txBody>
          <a:bodyPr>
            <a:normAutofit fontScale="90000"/>
          </a:bodyPr>
          <a:lstStyle/>
          <a:p>
            <a:r>
              <a:rPr lang="en-IN" b="1">
                <a:latin typeface="Times New Roman" panose="02020603050405020304" pitchFamily="18" charset="0"/>
                <a:cs typeface="Times New Roman" panose="02020603050405020304" pitchFamily="18" charset="0"/>
              </a:rPr>
              <a:t>Ongoing Strategies</a:t>
            </a:r>
            <a:endParaRPr lang="en-US"/>
          </a:p>
        </p:txBody>
      </p:sp>
      <p:sp>
        <p:nvSpPr>
          <p:cNvPr id="9" name="TextBox 8">
            <a:extLst>
              <a:ext uri="{FF2B5EF4-FFF2-40B4-BE49-F238E27FC236}">
                <a16:creationId xmlns:a16="http://schemas.microsoft.com/office/drawing/2014/main" id="{CFADA479-D5BB-EA2C-C4A7-E553A597A9FA}"/>
              </a:ext>
            </a:extLst>
          </p:cNvPr>
          <p:cNvSpPr txBox="1"/>
          <p:nvPr/>
        </p:nvSpPr>
        <p:spPr>
          <a:xfrm>
            <a:off x="1102770" y="2886957"/>
            <a:ext cx="2811780" cy="93600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lvl="0" algn="ctr"/>
            <a:r>
              <a:rPr lang="en-CA" sz="2400"/>
              <a:t>Partnership with Social Media</a:t>
            </a:r>
          </a:p>
        </p:txBody>
      </p:sp>
      <p:sp>
        <p:nvSpPr>
          <p:cNvPr id="11" name="TextBox 10">
            <a:extLst>
              <a:ext uri="{FF2B5EF4-FFF2-40B4-BE49-F238E27FC236}">
                <a16:creationId xmlns:a16="http://schemas.microsoft.com/office/drawing/2014/main" id="{48458DB4-6934-6C13-9AB3-E1F27AE1073C}"/>
              </a:ext>
            </a:extLst>
          </p:cNvPr>
          <p:cNvSpPr txBox="1"/>
          <p:nvPr/>
        </p:nvSpPr>
        <p:spPr>
          <a:xfrm>
            <a:off x="7678883" y="5076879"/>
            <a:ext cx="281178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CA" sz="2400"/>
              <a:t>B2B Development</a:t>
            </a:r>
          </a:p>
        </p:txBody>
      </p:sp>
      <p:sp>
        <p:nvSpPr>
          <p:cNvPr id="10" name="TextBox 9">
            <a:extLst>
              <a:ext uri="{FF2B5EF4-FFF2-40B4-BE49-F238E27FC236}">
                <a16:creationId xmlns:a16="http://schemas.microsoft.com/office/drawing/2014/main" id="{7EA28EFF-1A89-112D-7592-F361ABFD603E}"/>
              </a:ext>
            </a:extLst>
          </p:cNvPr>
          <p:cNvSpPr txBox="1"/>
          <p:nvPr/>
        </p:nvSpPr>
        <p:spPr>
          <a:xfrm>
            <a:off x="1361676" y="4328133"/>
            <a:ext cx="2811780"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nchor="ctr" anchorCtr="1">
            <a:spAutoFit/>
          </a:bodyPr>
          <a:lstStyle/>
          <a:p>
            <a:pPr lvl="0" algn="ctr"/>
            <a:r>
              <a:rPr lang="en-US" sz="2400"/>
              <a:t>Price Updating</a:t>
            </a:r>
            <a:endParaRPr lang="en-CA" sz="2400"/>
          </a:p>
        </p:txBody>
      </p:sp>
      <p:sp>
        <p:nvSpPr>
          <p:cNvPr id="20" name="TextBox 19">
            <a:extLst>
              <a:ext uri="{FF2B5EF4-FFF2-40B4-BE49-F238E27FC236}">
                <a16:creationId xmlns:a16="http://schemas.microsoft.com/office/drawing/2014/main" id="{E39BAB7C-8FD3-2ACC-CBBA-BD6F5A4189B5}"/>
              </a:ext>
            </a:extLst>
          </p:cNvPr>
          <p:cNvSpPr txBox="1"/>
          <p:nvPr/>
        </p:nvSpPr>
        <p:spPr>
          <a:xfrm>
            <a:off x="1808061" y="1641657"/>
            <a:ext cx="2811780"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en-CA" sz="2400"/>
              <a:t>Marketplace Connect</a:t>
            </a:r>
          </a:p>
        </p:txBody>
      </p:sp>
      <p:pic>
        <p:nvPicPr>
          <p:cNvPr id="23" name="Picture 22">
            <a:extLst>
              <a:ext uri="{FF2B5EF4-FFF2-40B4-BE49-F238E27FC236}">
                <a16:creationId xmlns:a16="http://schemas.microsoft.com/office/drawing/2014/main" id="{67E4B68E-321E-97A4-38D6-39ECC5B35F09}"/>
              </a:ext>
            </a:extLst>
          </p:cNvPr>
          <p:cNvPicPr>
            <a:picLocks noChangeAspect="1"/>
          </p:cNvPicPr>
          <p:nvPr/>
        </p:nvPicPr>
        <p:blipFill>
          <a:blip r:embed="rId3"/>
          <a:stretch>
            <a:fillRect/>
          </a:stretch>
        </p:blipFill>
        <p:spPr>
          <a:xfrm>
            <a:off x="616676" y="7079951"/>
            <a:ext cx="9054131" cy="1200328"/>
          </a:xfrm>
          <a:prstGeom prst="rect">
            <a:avLst/>
          </a:prstGeom>
        </p:spPr>
      </p:pic>
      <p:sp>
        <p:nvSpPr>
          <p:cNvPr id="12" name="TextBox 11">
            <a:extLst>
              <a:ext uri="{FF2B5EF4-FFF2-40B4-BE49-F238E27FC236}">
                <a16:creationId xmlns:a16="http://schemas.microsoft.com/office/drawing/2014/main" id="{C4C5C7BB-24D5-AADB-4497-0168E53E622E}"/>
              </a:ext>
            </a:extLst>
          </p:cNvPr>
          <p:cNvSpPr txBox="1"/>
          <p:nvPr/>
        </p:nvSpPr>
        <p:spPr>
          <a:xfrm>
            <a:off x="6096000" y="1377328"/>
            <a:ext cx="281178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lvl="0" algn="ctr"/>
            <a:r>
              <a:rPr lang="en-CA" sz="2400"/>
              <a:t>Cutting Logistic Business</a:t>
            </a:r>
          </a:p>
        </p:txBody>
      </p:sp>
      <p:sp>
        <p:nvSpPr>
          <p:cNvPr id="15" name="TextBox 14">
            <a:extLst>
              <a:ext uri="{FF2B5EF4-FFF2-40B4-BE49-F238E27FC236}">
                <a16:creationId xmlns:a16="http://schemas.microsoft.com/office/drawing/2014/main" id="{543F84D5-5FEF-272A-679D-01CF852FA5AB}"/>
              </a:ext>
            </a:extLst>
          </p:cNvPr>
          <p:cNvSpPr txBox="1"/>
          <p:nvPr/>
        </p:nvSpPr>
        <p:spPr>
          <a:xfrm>
            <a:off x="8138201" y="3368614"/>
            <a:ext cx="281178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lgn="ctr"/>
            <a:r>
              <a:rPr lang="en-CA" sz="2400"/>
              <a:t>Financial Solutions and Fintech Development</a:t>
            </a:r>
          </a:p>
        </p:txBody>
      </p:sp>
      <p:sp>
        <p:nvSpPr>
          <p:cNvPr id="16" name="TextBox 15">
            <a:extLst>
              <a:ext uri="{FF2B5EF4-FFF2-40B4-BE49-F238E27FC236}">
                <a16:creationId xmlns:a16="http://schemas.microsoft.com/office/drawing/2014/main" id="{B9EEB5C4-59F7-C93D-D52E-E39221F6A576}"/>
              </a:ext>
            </a:extLst>
          </p:cNvPr>
          <p:cNvSpPr txBox="1"/>
          <p:nvPr/>
        </p:nvSpPr>
        <p:spPr>
          <a:xfrm>
            <a:off x="7453032" y="2565871"/>
            <a:ext cx="281178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CA" sz="2400"/>
              <a:t>AI Development</a:t>
            </a:r>
          </a:p>
        </p:txBody>
      </p:sp>
      <p:sp>
        <p:nvSpPr>
          <p:cNvPr id="19" name="TextBox 18">
            <a:extLst>
              <a:ext uri="{FF2B5EF4-FFF2-40B4-BE49-F238E27FC236}">
                <a16:creationId xmlns:a16="http://schemas.microsoft.com/office/drawing/2014/main" id="{CD17192D-AA90-D0BF-738A-461859305F6A}"/>
              </a:ext>
            </a:extLst>
          </p:cNvPr>
          <p:cNvSpPr txBox="1"/>
          <p:nvPr/>
        </p:nvSpPr>
        <p:spPr>
          <a:xfrm>
            <a:off x="1983321" y="5247417"/>
            <a:ext cx="281178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en-CA" sz="2400"/>
              <a:t>Retail Plan</a:t>
            </a:r>
          </a:p>
        </p:txBody>
      </p:sp>
      <p:pic>
        <p:nvPicPr>
          <p:cNvPr id="31" name="Picture 30">
            <a:extLst>
              <a:ext uri="{FF2B5EF4-FFF2-40B4-BE49-F238E27FC236}">
                <a16:creationId xmlns:a16="http://schemas.microsoft.com/office/drawing/2014/main" id="{16C3D4FC-0347-7C54-1FD9-94B6A1181B47}"/>
              </a:ext>
            </a:extLst>
          </p:cNvPr>
          <p:cNvPicPr>
            <a:picLocks noChangeAspect="1"/>
          </p:cNvPicPr>
          <p:nvPr/>
        </p:nvPicPr>
        <p:blipFill rotWithShape="1">
          <a:blip r:embed="rId4">
            <a:alphaModFix amt="98000"/>
          </a:blip>
          <a:srcRect l="1760" r="11907" b="2"/>
          <a:stretch/>
        </p:blipFill>
        <p:spPr>
          <a:xfrm>
            <a:off x="4619841" y="2509252"/>
            <a:ext cx="2500579" cy="2567627"/>
          </a:xfrm>
          <a:custGeom>
            <a:avLst/>
            <a:gdLst/>
            <a:ahLst/>
            <a:cxnLst/>
            <a:rect l="l" t="t" r="r" b="b"/>
            <a:pathLst>
              <a:path w="5783254" h="5827839">
                <a:moveTo>
                  <a:pt x="4737899" y="4735529"/>
                </a:moveTo>
                <a:cubicBezTo>
                  <a:pt x="5039532" y="4735529"/>
                  <a:pt x="5284054" y="4980051"/>
                  <a:pt x="5284054" y="5281684"/>
                </a:cubicBezTo>
                <a:cubicBezTo>
                  <a:pt x="5284054" y="5583317"/>
                  <a:pt x="5039532" y="5827839"/>
                  <a:pt x="4737899" y="5827839"/>
                </a:cubicBezTo>
                <a:cubicBezTo>
                  <a:pt x="4436266" y="5827839"/>
                  <a:pt x="4191744" y="5583317"/>
                  <a:pt x="4191744" y="5281684"/>
                </a:cubicBezTo>
                <a:cubicBezTo>
                  <a:pt x="4191744" y="4980051"/>
                  <a:pt x="4436266" y="4735529"/>
                  <a:pt x="4737899" y="4735529"/>
                </a:cubicBezTo>
                <a:close/>
                <a:moveTo>
                  <a:pt x="926278" y="4451445"/>
                </a:moveTo>
                <a:cubicBezTo>
                  <a:pt x="1155542" y="4451445"/>
                  <a:pt x="1341398" y="4637301"/>
                  <a:pt x="1341398" y="4866565"/>
                </a:cubicBezTo>
                <a:cubicBezTo>
                  <a:pt x="1341398" y="5095829"/>
                  <a:pt x="1155542" y="5281685"/>
                  <a:pt x="926278" y="5281685"/>
                </a:cubicBezTo>
                <a:cubicBezTo>
                  <a:pt x="697014" y="5281685"/>
                  <a:pt x="511158" y="5095829"/>
                  <a:pt x="511158" y="4866565"/>
                </a:cubicBezTo>
                <a:cubicBezTo>
                  <a:pt x="511158" y="4637301"/>
                  <a:pt x="697014" y="4451445"/>
                  <a:pt x="926278" y="4451445"/>
                </a:cubicBezTo>
                <a:close/>
                <a:moveTo>
                  <a:pt x="1681949" y="4088725"/>
                </a:moveTo>
                <a:cubicBezTo>
                  <a:pt x="1834038" y="4088725"/>
                  <a:pt x="1957331" y="4212018"/>
                  <a:pt x="1957331" y="4364107"/>
                </a:cubicBezTo>
                <a:cubicBezTo>
                  <a:pt x="1957331" y="4516196"/>
                  <a:pt x="1834038" y="4639489"/>
                  <a:pt x="1681949" y="4639489"/>
                </a:cubicBezTo>
                <a:cubicBezTo>
                  <a:pt x="1529860" y="4639489"/>
                  <a:pt x="1406567" y="4516196"/>
                  <a:pt x="1406567" y="4364107"/>
                </a:cubicBezTo>
                <a:cubicBezTo>
                  <a:pt x="1406567" y="4212018"/>
                  <a:pt x="1529860" y="4088725"/>
                  <a:pt x="1681949" y="4088725"/>
                </a:cubicBezTo>
                <a:close/>
                <a:moveTo>
                  <a:pt x="1693411" y="509182"/>
                </a:moveTo>
                <a:cubicBezTo>
                  <a:pt x="1845500" y="509182"/>
                  <a:pt x="1968793" y="632475"/>
                  <a:pt x="1968793" y="784564"/>
                </a:cubicBezTo>
                <a:cubicBezTo>
                  <a:pt x="1968793" y="936653"/>
                  <a:pt x="1845500" y="1059946"/>
                  <a:pt x="1693411" y="1059946"/>
                </a:cubicBezTo>
                <a:cubicBezTo>
                  <a:pt x="1541322" y="1059946"/>
                  <a:pt x="1418029" y="936653"/>
                  <a:pt x="1418029" y="784564"/>
                </a:cubicBezTo>
                <a:cubicBezTo>
                  <a:pt x="1418029" y="632475"/>
                  <a:pt x="1541322" y="509182"/>
                  <a:pt x="1693411" y="509182"/>
                </a:cubicBezTo>
                <a:close/>
                <a:moveTo>
                  <a:pt x="3016437" y="478512"/>
                </a:moveTo>
                <a:cubicBezTo>
                  <a:pt x="3052905" y="476034"/>
                  <a:pt x="3089701" y="476075"/>
                  <a:pt x="3126794" y="478680"/>
                </a:cubicBezTo>
                <a:cubicBezTo>
                  <a:pt x="3225709" y="485628"/>
                  <a:pt x="3326735" y="510816"/>
                  <a:pt x="3429286" y="555125"/>
                </a:cubicBezTo>
                <a:cubicBezTo>
                  <a:pt x="3588377" y="623860"/>
                  <a:pt x="3726579" y="757508"/>
                  <a:pt x="3852460" y="883435"/>
                </a:cubicBezTo>
                <a:cubicBezTo>
                  <a:pt x="4189958" y="1221166"/>
                  <a:pt x="4581366" y="1207328"/>
                  <a:pt x="4939713" y="1000031"/>
                </a:cubicBezTo>
                <a:cubicBezTo>
                  <a:pt x="5194103" y="852348"/>
                  <a:pt x="5433141" y="675268"/>
                  <a:pt x="5697634" y="549718"/>
                </a:cubicBezTo>
                <a:lnTo>
                  <a:pt x="5783254" y="513561"/>
                </a:lnTo>
                <a:lnTo>
                  <a:pt x="5783254" y="4871711"/>
                </a:lnTo>
                <a:lnTo>
                  <a:pt x="5743328" y="4864473"/>
                </a:lnTo>
                <a:cubicBezTo>
                  <a:pt x="5605918" y="4834320"/>
                  <a:pt x="5469797" y="4789559"/>
                  <a:pt x="5333250" y="4737862"/>
                </a:cubicBezTo>
                <a:cubicBezTo>
                  <a:pt x="5018374" y="4618749"/>
                  <a:pt x="4676802" y="4500296"/>
                  <a:pt x="4354677" y="4623045"/>
                </a:cubicBezTo>
                <a:cubicBezTo>
                  <a:pt x="4093969" y="4722577"/>
                  <a:pt x="3874992" y="4932580"/>
                  <a:pt x="3639124" y="5095915"/>
                </a:cubicBezTo>
                <a:cubicBezTo>
                  <a:pt x="3490411" y="5199039"/>
                  <a:pt x="3351637" y="5318395"/>
                  <a:pt x="3196098" y="5409413"/>
                </a:cubicBezTo>
                <a:cubicBezTo>
                  <a:pt x="2798576" y="5642084"/>
                  <a:pt x="2315054" y="5309217"/>
                  <a:pt x="2216541" y="5005202"/>
                </a:cubicBezTo>
                <a:cubicBezTo>
                  <a:pt x="2172959" y="4870183"/>
                  <a:pt x="2182102" y="4711777"/>
                  <a:pt x="2195718" y="4566594"/>
                </a:cubicBezTo>
                <a:cubicBezTo>
                  <a:pt x="2235161" y="4141667"/>
                  <a:pt x="1842961" y="3903370"/>
                  <a:pt x="1509426" y="3909896"/>
                </a:cubicBezTo>
                <a:cubicBezTo>
                  <a:pt x="539234" y="3931048"/>
                  <a:pt x="29168" y="3302144"/>
                  <a:pt x="354" y="2455296"/>
                </a:cubicBezTo>
                <a:cubicBezTo>
                  <a:pt x="-4549" y="2310187"/>
                  <a:pt x="42804" y="2163767"/>
                  <a:pt x="65932" y="2017226"/>
                </a:cubicBezTo>
                <a:cubicBezTo>
                  <a:pt x="138904" y="1706535"/>
                  <a:pt x="262471" y="1430265"/>
                  <a:pt x="548743" y="1259879"/>
                </a:cubicBezTo>
                <a:cubicBezTo>
                  <a:pt x="731311" y="1151231"/>
                  <a:pt x="929316" y="1141485"/>
                  <a:pt x="1139870" y="1171590"/>
                </a:cubicBezTo>
                <a:cubicBezTo>
                  <a:pt x="1368879" y="1204173"/>
                  <a:pt x="1602397" y="1224911"/>
                  <a:pt x="1832320" y="1214571"/>
                </a:cubicBezTo>
                <a:cubicBezTo>
                  <a:pt x="2045424" y="1204861"/>
                  <a:pt x="2179434" y="1036538"/>
                  <a:pt x="2309408" y="884812"/>
                </a:cubicBezTo>
                <a:cubicBezTo>
                  <a:pt x="2521947" y="636609"/>
                  <a:pt x="2761159" y="495859"/>
                  <a:pt x="3016437" y="478512"/>
                </a:cubicBezTo>
                <a:close/>
                <a:moveTo>
                  <a:pt x="4470143" y="0"/>
                </a:moveTo>
                <a:cubicBezTo>
                  <a:pt x="4685857" y="0"/>
                  <a:pt x="4860728" y="174871"/>
                  <a:pt x="4860728" y="390585"/>
                </a:cubicBezTo>
                <a:cubicBezTo>
                  <a:pt x="4860728" y="606299"/>
                  <a:pt x="4685857" y="781170"/>
                  <a:pt x="4470143" y="781170"/>
                </a:cubicBezTo>
                <a:cubicBezTo>
                  <a:pt x="4254429" y="781170"/>
                  <a:pt x="4079558" y="606299"/>
                  <a:pt x="4079558" y="390585"/>
                </a:cubicBezTo>
                <a:cubicBezTo>
                  <a:pt x="4079558" y="174871"/>
                  <a:pt x="4254429" y="0"/>
                  <a:pt x="4470143" y="0"/>
                </a:cubicBezTo>
                <a:close/>
              </a:path>
            </a:pathLst>
          </a:custGeom>
          <a:solidFill>
            <a:schemeClr val="accent1"/>
          </a:solidFill>
        </p:spPr>
      </p:pic>
    </p:spTree>
    <p:extLst>
      <p:ext uri="{BB962C8B-B14F-4D97-AF65-F5344CB8AC3E}">
        <p14:creationId xmlns:p14="http://schemas.microsoft.com/office/powerpoint/2010/main" val="1628339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Shape 6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4"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up of a phone screen&#10;&#10;Description automatically generated">
            <a:extLst>
              <a:ext uri="{FF2B5EF4-FFF2-40B4-BE49-F238E27FC236}">
                <a16:creationId xmlns:a16="http://schemas.microsoft.com/office/drawing/2014/main" id="{8337D861-0BC7-49DD-7202-DF2C73D0876D}"/>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t="554" r="-1" b="15155"/>
          <a:stretch/>
        </p:blipFill>
        <p:spPr>
          <a:xfrm>
            <a:off x="20" y="10"/>
            <a:ext cx="12188932" cy="6857990"/>
          </a:xfrm>
          <a:prstGeom prst="rect">
            <a:avLst/>
          </a:prstGeom>
        </p:spPr>
      </p:pic>
      <p:sp useBgFill="1">
        <p:nvSpPr>
          <p:cNvPr id="65" name="Freeform: Shape 64">
            <a:extLst>
              <a:ext uri="{FF2B5EF4-FFF2-40B4-BE49-F238E27FC236}">
                <a16:creationId xmlns:a16="http://schemas.microsoft.com/office/drawing/2014/main" id="{55D2029A-A407-48E4-B880-B4F8D8EFAE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
            <a:ext cx="12188952" cy="3362325"/>
          </a:xfrm>
          <a:custGeom>
            <a:avLst/>
            <a:gdLst>
              <a:gd name="connsiteX0" fmla="*/ 4542576 w 12188952"/>
              <a:gd name="connsiteY0" fmla="*/ 203817 h 3602877"/>
              <a:gd name="connsiteX1" fmla="*/ 5194297 w 12188952"/>
              <a:gd name="connsiteY1" fmla="*/ 381665 h 3602877"/>
              <a:gd name="connsiteX2" fmla="*/ 5901419 w 12188952"/>
              <a:gd name="connsiteY2" fmla="*/ 1003103 h 3602877"/>
              <a:gd name="connsiteX3" fmla="*/ 7796356 w 12188952"/>
              <a:gd name="connsiteY3" fmla="*/ 1324958 h 3602877"/>
              <a:gd name="connsiteX4" fmla="*/ 9174452 w 12188952"/>
              <a:gd name="connsiteY4" fmla="*/ 617080 h 3602877"/>
              <a:gd name="connsiteX5" fmla="*/ 12102538 w 12188952"/>
              <a:gd name="connsiteY5" fmla="*/ 813997 h 3602877"/>
              <a:gd name="connsiteX6" fmla="*/ 12188952 w 12188952"/>
              <a:gd name="connsiteY6" fmla="*/ 876736 h 3602877"/>
              <a:gd name="connsiteX7" fmla="*/ 12188952 w 12188952"/>
              <a:gd name="connsiteY7" fmla="*/ 3602877 h 3602877"/>
              <a:gd name="connsiteX8" fmla="*/ 0 w 12188952"/>
              <a:gd name="connsiteY8" fmla="*/ 3602877 h 3602877"/>
              <a:gd name="connsiteX9" fmla="*/ 0 w 12188952"/>
              <a:gd name="connsiteY9" fmla="*/ 1345581 h 3602877"/>
              <a:gd name="connsiteX10" fmla="*/ 64937 w 12188952"/>
              <a:gd name="connsiteY10" fmla="*/ 1306589 h 3602877"/>
              <a:gd name="connsiteX11" fmla="*/ 1111495 w 12188952"/>
              <a:gd name="connsiteY11" fmla="*/ 1215577 h 3602877"/>
              <a:gd name="connsiteX12" fmla="*/ 2321706 w 12188952"/>
              <a:gd name="connsiteY12" fmla="*/ 1365710 h 3602877"/>
              <a:gd name="connsiteX13" fmla="*/ 3194150 w 12188952"/>
              <a:gd name="connsiteY13" fmla="*/ 838924 h 3602877"/>
              <a:gd name="connsiteX14" fmla="*/ 4542576 w 12188952"/>
              <a:gd name="connsiteY14" fmla="*/ 203817 h 3602877"/>
              <a:gd name="connsiteX15" fmla="*/ 2290038 w 12188952"/>
              <a:gd name="connsiteY15" fmla="*/ 102715 h 3602877"/>
              <a:gd name="connsiteX16" fmla="*/ 2719606 w 12188952"/>
              <a:gd name="connsiteY16" fmla="*/ 350616 h 3602877"/>
              <a:gd name="connsiteX17" fmla="*/ 2518292 w 12188952"/>
              <a:gd name="connsiteY17" fmla="*/ 952264 h 3602877"/>
              <a:gd name="connsiteX18" fmla="*/ 2346310 w 12188952"/>
              <a:gd name="connsiteY18" fmla="*/ 998559 h 3602877"/>
              <a:gd name="connsiteX19" fmla="*/ 1916742 w 12188952"/>
              <a:gd name="connsiteY19" fmla="*/ 750657 h 3602877"/>
              <a:gd name="connsiteX20" fmla="*/ 2118056 w 12188952"/>
              <a:gd name="connsiteY20" fmla="*/ 149010 h 3602877"/>
              <a:gd name="connsiteX21" fmla="*/ 2290038 w 12188952"/>
              <a:gd name="connsiteY21" fmla="*/ 102715 h 3602877"/>
              <a:gd name="connsiteX22" fmla="*/ 3230477 w 12188952"/>
              <a:gd name="connsiteY22" fmla="*/ 424 h 3602877"/>
              <a:gd name="connsiteX23" fmla="*/ 3442968 w 12188952"/>
              <a:gd name="connsiteY23" fmla="*/ 123053 h 3602877"/>
              <a:gd name="connsiteX24" fmla="*/ 3343384 w 12188952"/>
              <a:gd name="connsiteY24" fmla="*/ 420668 h 3602877"/>
              <a:gd name="connsiteX25" fmla="*/ 3258310 w 12188952"/>
              <a:gd name="connsiteY25" fmla="*/ 443568 h 3602877"/>
              <a:gd name="connsiteX26" fmla="*/ 3045818 w 12188952"/>
              <a:gd name="connsiteY26" fmla="*/ 320940 h 3602877"/>
              <a:gd name="connsiteX27" fmla="*/ 3145403 w 12188952"/>
              <a:gd name="connsiteY27" fmla="*/ 23324 h 3602877"/>
              <a:gd name="connsiteX28" fmla="*/ 3230477 w 12188952"/>
              <a:gd name="connsiteY28" fmla="*/ 424 h 360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88952" h="3602877">
                <a:moveTo>
                  <a:pt x="4542576" y="203817"/>
                </a:moveTo>
                <a:cubicBezTo>
                  <a:pt x="4757384" y="212378"/>
                  <a:pt x="4975356" y="270695"/>
                  <a:pt x="5194297" y="381665"/>
                </a:cubicBezTo>
                <a:cubicBezTo>
                  <a:pt x="5466015" y="519380"/>
                  <a:pt x="5694109" y="768676"/>
                  <a:pt x="5901419" y="1003103"/>
                </a:cubicBezTo>
                <a:cubicBezTo>
                  <a:pt x="6457219" y="1631811"/>
                  <a:pt x="7145393" y="1649803"/>
                  <a:pt x="7796356" y="1324958"/>
                </a:cubicBezTo>
                <a:cubicBezTo>
                  <a:pt x="8258529" y="1093435"/>
                  <a:pt x="8696930" y="808698"/>
                  <a:pt x="9174452" y="617080"/>
                </a:cubicBezTo>
                <a:cubicBezTo>
                  <a:pt x="10211132" y="198893"/>
                  <a:pt x="11215710" y="217816"/>
                  <a:pt x="12102538" y="813997"/>
                </a:cubicBezTo>
                <a:lnTo>
                  <a:pt x="12188952" y="876736"/>
                </a:lnTo>
                <a:lnTo>
                  <a:pt x="12188952" y="3602877"/>
                </a:lnTo>
                <a:lnTo>
                  <a:pt x="0" y="3602877"/>
                </a:lnTo>
                <a:lnTo>
                  <a:pt x="0" y="1345581"/>
                </a:lnTo>
                <a:lnTo>
                  <a:pt x="64937" y="1306589"/>
                </a:lnTo>
                <a:cubicBezTo>
                  <a:pt x="396911" y="1135764"/>
                  <a:pt x="745335" y="1140050"/>
                  <a:pt x="1111495" y="1215577"/>
                </a:cubicBezTo>
                <a:cubicBezTo>
                  <a:pt x="1509763" y="1297442"/>
                  <a:pt x="1917218" y="1359021"/>
                  <a:pt x="2321706" y="1365710"/>
                </a:cubicBezTo>
                <a:cubicBezTo>
                  <a:pt x="2696616" y="1371691"/>
                  <a:pt x="2949816" y="1090973"/>
                  <a:pt x="3194150" y="838924"/>
                </a:cubicBezTo>
                <a:cubicBezTo>
                  <a:pt x="3612733" y="406968"/>
                  <a:pt x="4069998" y="184983"/>
                  <a:pt x="4542576" y="203817"/>
                </a:cubicBezTo>
                <a:close/>
                <a:moveTo>
                  <a:pt x="2290038" y="102715"/>
                </a:moveTo>
                <a:cubicBezTo>
                  <a:pt x="2464498" y="91895"/>
                  <a:pt x="2636716" y="184257"/>
                  <a:pt x="2719606" y="350616"/>
                </a:cubicBezTo>
                <a:cubicBezTo>
                  <a:pt x="2830128" y="572429"/>
                  <a:pt x="2739996" y="841796"/>
                  <a:pt x="2518292" y="952264"/>
                </a:cubicBezTo>
                <a:cubicBezTo>
                  <a:pt x="2462865" y="979881"/>
                  <a:pt x="2404462" y="994953"/>
                  <a:pt x="2346310" y="998559"/>
                </a:cubicBezTo>
                <a:cubicBezTo>
                  <a:pt x="2171851" y="1009379"/>
                  <a:pt x="1999634" y="917016"/>
                  <a:pt x="1916742" y="750657"/>
                </a:cubicBezTo>
                <a:cubicBezTo>
                  <a:pt x="1806220" y="528844"/>
                  <a:pt x="1896352" y="259477"/>
                  <a:pt x="2118056" y="149010"/>
                </a:cubicBezTo>
                <a:cubicBezTo>
                  <a:pt x="2173483" y="121393"/>
                  <a:pt x="2231885" y="106322"/>
                  <a:pt x="2290038" y="102715"/>
                </a:cubicBezTo>
                <a:close/>
                <a:moveTo>
                  <a:pt x="3230477" y="424"/>
                </a:moveTo>
                <a:cubicBezTo>
                  <a:pt x="3316776" y="-4928"/>
                  <a:pt x="3401965" y="40760"/>
                  <a:pt x="3442968" y="123053"/>
                </a:cubicBezTo>
                <a:cubicBezTo>
                  <a:pt x="3497641" y="232777"/>
                  <a:pt x="3453055" y="366023"/>
                  <a:pt x="3343384" y="420668"/>
                </a:cubicBezTo>
                <a:cubicBezTo>
                  <a:pt x="3315966" y="434329"/>
                  <a:pt x="3287077" y="441785"/>
                  <a:pt x="3258310" y="443568"/>
                </a:cubicBezTo>
                <a:cubicBezTo>
                  <a:pt x="3172011" y="448921"/>
                  <a:pt x="3086822" y="403232"/>
                  <a:pt x="3045818" y="320940"/>
                </a:cubicBezTo>
                <a:cubicBezTo>
                  <a:pt x="2991146" y="211215"/>
                  <a:pt x="3035731" y="77969"/>
                  <a:pt x="3145403" y="23324"/>
                </a:cubicBezTo>
                <a:cubicBezTo>
                  <a:pt x="3172821" y="9663"/>
                  <a:pt x="3201710" y="2208"/>
                  <a:pt x="3230477" y="42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84C88EF-D53A-27C8-C6D9-1DB0E53899A8}"/>
              </a:ext>
            </a:extLst>
          </p:cNvPr>
          <p:cNvSpPr>
            <a:spLocks noGrp="1"/>
          </p:cNvSpPr>
          <p:nvPr>
            <p:ph type="title"/>
          </p:nvPr>
        </p:nvSpPr>
        <p:spPr>
          <a:xfrm>
            <a:off x="612648" y="557784"/>
            <a:ext cx="6045327" cy="1305092"/>
          </a:xfrm>
        </p:spPr>
        <p:txBody>
          <a:bodyPr vert="horz" lIns="91440" tIns="45720" rIns="91440" bIns="45720" rtlCol="0" anchor="ctr">
            <a:normAutofit/>
          </a:bodyPr>
          <a:lstStyle/>
          <a:p>
            <a:r>
              <a:rPr lang="en-US" b="1">
                <a:latin typeface="Times New Roman"/>
                <a:cs typeface="Times New Roman"/>
              </a:rPr>
              <a:t>Company Mission</a:t>
            </a:r>
          </a:p>
        </p:txBody>
      </p:sp>
      <p:sp>
        <p:nvSpPr>
          <p:cNvPr id="6" name="Content Placeholder 5">
            <a:extLst>
              <a:ext uri="{FF2B5EF4-FFF2-40B4-BE49-F238E27FC236}">
                <a16:creationId xmlns:a16="http://schemas.microsoft.com/office/drawing/2014/main" id="{07C661D2-71E4-8021-D349-8E9F8F3BF31A}"/>
              </a:ext>
            </a:extLst>
          </p:cNvPr>
          <p:cNvSpPr>
            <a:spLocks noGrp="1"/>
          </p:cNvSpPr>
          <p:nvPr>
            <p:ph idx="1"/>
          </p:nvPr>
        </p:nvSpPr>
        <p:spPr>
          <a:xfrm>
            <a:off x="7048500" y="557785"/>
            <a:ext cx="4533900" cy="1305092"/>
          </a:xfrm>
        </p:spPr>
        <p:txBody>
          <a:bodyPr vert="horz" lIns="91440" tIns="45720" rIns="91440" bIns="45720" rtlCol="0" anchor="ctr">
            <a:normAutofit/>
          </a:bodyPr>
          <a:lstStyle/>
          <a:p>
            <a:r>
              <a:rPr lang="en-US" b="1" i="1">
                <a:latin typeface="Courier New"/>
                <a:cs typeface="Courier New"/>
              </a:rPr>
              <a:t>"Making commerce better for everyone"</a:t>
            </a:r>
          </a:p>
        </p:txBody>
      </p:sp>
      <p:sp>
        <p:nvSpPr>
          <p:cNvPr id="11" name="TextBox 10">
            <a:extLst>
              <a:ext uri="{FF2B5EF4-FFF2-40B4-BE49-F238E27FC236}">
                <a16:creationId xmlns:a16="http://schemas.microsoft.com/office/drawing/2014/main" id="{879567E9-6CFE-43B5-524F-77CCEAC3FF2E}"/>
              </a:ext>
            </a:extLst>
          </p:cNvPr>
          <p:cNvSpPr txBox="1"/>
          <p:nvPr/>
        </p:nvSpPr>
        <p:spPr>
          <a:xfrm>
            <a:off x="9410627" y="6657945"/>
            <a:ext cx="2778325"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469212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49BBF-4B27-23A8-9330-38BB315F090B}"/>
              </a:ext>
            </a:extLst>
          </p:cNvPr>
          <p:cNvSpPr>
            <a:spLocks noGrp="1"/>
          </p:cNvSpPr>
          <p:nvPr>
            <p:ph type="title"/>
          </p:nvPr>
        </p:nvSpPr>
        <p:spPr>
          <a:xfrm>
            <a:off x="444662" y="405"/>
            <a:ext cx="8878952" cy="738581"/>
          </a:xfrm>
        </p:spPr>
        <p:txBody>
          <a:bodyPr>
            <a:normAutofit fontScale="90000"/>
          </a:bodyPr>
          <a:lstStyle/>
          <a:p>
            <a:r>
              <a:rPr lang="en-IN" b="1">
                <a:latin typeface="Times New Roman" panose="02020603050405020304" pitchFamily="18" charset="0"/>
                <a:cs typeface="Times New Roman" panose="02020603050405020304" pitchFamily="18" charset="0"/>
              </a:rPr>
              <a:t>Ongoing Strategies</a:t>
            </a:r>
            <a:endParaRPr lang="en-US">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FADA479-D5BB-EA2C-C4A7-E553A597A9FA}"/>
              </a:ext>
            </a:extLst>
          </p:cNvPr>
          <p:cNvSpPr txBox="1"/>
          <p:nvPr/>
        </p:nvSpPr>
        <p:spPr>
          <a:xfrm>
            <a:off x="548640" y="914987"/>
            <a:ext cx="281178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lvl="0" algn="ctr"/>
            <a:r>
              <a:rPr lang="en-CA" sz="2400"/>
              <a:t>Cutting Logistic Business</a:t>
            </a:r>
          </a:p>
        </p:txBody>
      </p:sp>
      <p:sp>
        <p:nvSpPr>
          <p:cNvPr id="10" name="TextBox 9">
            <a:extLst>
              <a:ext uri="{FF2B5EF4-FFF2-40B4-BE49-F238E27FC236}">
                <a16:creationId xmlns:a16="http://schemas.microsoft.com/office/drawing/2014/main" id="{7EA28EFF-1A89-112D-7592-F361ABFD603E}"/>
              </a:ext>
            </a:extLst>
          </p:cNvPr>
          <p:cNvSpPr txBox="1"/>
          <p:nvPr/>
        </p:nvSpPr>
        <p:spPr>
          <a:xfrm>
            <a:off x="548640" y="2241063"/>
            <a:ext cx="281178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lgn="ctr"/>
            <a:r>
              <a:rPr lang="en-CA" sz="2400"/>
              <a:t>Financial Solutions and Fintech Development</a:t>
            </a:r>
          </a:p>
        </p:txBody>
      </p:sp>
      <p:sp>
        <p:nvSpPr>
          <p:cNvPr id="11" name="TextBox 10">
            <a:extLst>
              <a:ext uri="{FF2B5EF4-FFF2-40B4-BE49-F238E27FC236}">
                <a16:creationId xmlns:a16="http://schemas.microsoft.com/office/drawing/2014/main" id="{48458DB4-6934-6C13-9AB3-E1F27AE1073C}"/>
              </a:ext>
            </a:extLst>
          </p:cNvPr>
          <p:cNvSpPr txBox="1"/>
          <p:nvPr/>
        </p:nvSpPr>
        <p:spPr>
          <a:xfrm>
            <a:off x="548640" y="3586860"/>
            <a:ext cx="281178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CA" sz="2400"/>
              <a:t>AI Development</a:t>
            </a:r>
          </a:p>
        </p:txBody>
      </p:sp>
      <p:sp>
        <p:nvSpPr>
          <p:cNvPr id="13" name="TextBox 12">
            <a:extLst>
              <a:ext uri="{FF2B5EF4-FFF2-40B4-BE49-F238E27FC236}">
                <a16:creationId xmlns:a16="http://schemas.microsoft.com/office/drawing/2014/main" id="{78C871A3-CF32-F16B-C51A-76347589C557}"/>
              </a:ext>
            </a:extLst>
          </p:cNvPr>
          <p:cNvSpPr txBox="1"/>
          <p:nvPr/>
        </p:nvSpPr>
        <p:spPr>
          <a:xfrm>
            <a:off x="3413760" y="914987"/>
            <a:ext cx="8343900" cy="1200329"/>
          </a:xfrm>
          <a:prstGeom prst="rect">
            <a:avLst/>
          </a:prstGeom>
          <a:noFill/>
          <a:ln>
            <a:solidFill>
              <a:schemeClr val="accent3"/>
            </a:solidFill>
          </a:ln>
        </p:spPr>
        <p:txBody>
          <a:bodyPr wrap="square">
            <a:spAutoFit/>
          </a:bodyPr>
          <a:lstStyle/>
          <a:p>
            <a:pPr marL="285750" lvl="0" indent="-285750">
              <a:buFont typeface="Arial" panose="020B0604020202020204" pitchFamily="34" charset="0"/>
              <a:buChar char="•"/>
            </a:pPr>
            <a:r>
              <a:rPr lang="en-CA" sz="1800" b="1" kern="1200">
                <a:solidFill>
                  <a:srgbClr val="000000">
                    <a:hueOff val="0"/>
                    <a:satOff val="0"/>
                    <a:lumOff val="0"/>
                    <a:alphaOff val="0"/>
                  </a:srgbClr>
                </a:solidFill>
                <a:latin typeface="Avenir Next LT Pro"/>
                <a:ea typeface="+mn-ea"/>
                <a:cs typeface="+mn-cs"/>
              </a:rPr>
              <a:t>May 4, 2023</a:t>
            </a:r>
            <a:r>
              <a:rPr lang="en-CA" sz="1800" kern="1200">
                <a:solidFill>
                  <a:srgbClr val="000000">
                    <a:hueOff val="0"/>
                    <a:satOff val="0"/>
                    <a:lumOff val="0"/>
                    <a:alphaOff val="0"/>
                  </a:srgbClr>
                </a:solidFill>
                <a:latin typeface="Avenir Next LT Pro"/>
                <a:ea typeface="+mn-ea"/>
                <a:cs typeface="+mn-cs"/>
              </a:rPr>
              <a:t>: Shopify sold its logistics business to </a:t>
            </a:r>
            <a:r>
              <a:rPr lang="en-CA" sz="1800" kern="1200" err="1">
                <a:solidFill>
                  <a:srgbClr val="000000">
                    <a:hueOff val="0"/>
                    <a:satOff val="0"/>
                    <a:lumOff val="0"/>
                    <a:alphaOff val="0"/>
                  </a:srgbClr>
                </a:solidFill>
                <a:latin typeface="Avenir Next LT Pro"/>
                <a:ea typeface="+mn-ea"/>
                <a:cs typeface="+mn-cs"/>
              </a:rPr>
              <a:t>Flexport</a:t>
            </a:r>
            <a:r>
              <a:rPr lang="en-CA" sz="1800" kern="1200">
                <a:solidFill>
                  <a:srgbClr val="000000">
                    <a:hueOff val="0"/>
                    <a:satOff val="0"/>
                    <a:lumOff val="0"/>
                    <a:alphaOff val="0"/>
                  </a:srgbClr>
                </a:solidFill>
                <a:latin typeface="Avenir Next LT Pro"/>
                <a:ea typeface="+mn-ea"/>
                <a:cs typeface="+mn-cs"/>
              </a:rPr>
              <a:t>, making </a:t>
            </a:r>
            <a:r>
              <a:rPr lang="en-CA" sz="1800" kern="1200" err="1">
                <a:solidFill>
                  <a:srgbClr val="000000">
                    <a:hueOff val="0"/>
                    <a:satOff val="0"/>
                    <a:lumOff val="0"/>
                    <a:alphaOff val="0"/>
                  </a:srgbClr>
                </a:solidFill>
                <a:latin typeface="Avenir Next LT Pro"/>
                <a:ea typeface="+mn-ea"/>
                <a:cs typeface="+mn-cs"/>
              </a:rPr>
              <a:t>Flexport</a:t>
            </a:r>
            <a:r>
              <a:rPr lang="en-CA" sz="1800" kern="1200">
                <a:solidFill>
                  <a:srgbClr val="000000">
                    <a:hueOff val="0"/>
                    <a:satOff val="0"/>
                    <a:lumOff val="0"/>
                    <a:alphaOff val="0"/>
                  </a:srgbClr>
                </a:solidFill>
                <a:latin typeface="Avenir Next LT Pro"/>
                <a:ea typeface="+mn-ea"/>
                <a:cs typeface="+mn-cs"/>
              </a:rPr>
              <a:t> the preferred logistics partner. </a:t>
            </a:r>
          </a:p>
          <a:p>
            <a:pPr marL="285750" lvl="0" indent="-285750">
              <a:buFont typeface="Arial" panose="020B0604020202020204" pitchFamily="34" charset="0"/>
              <a:buChar char="•"/>
            </a:pPr>
            <a:r>
              <a:rPr lang="en-CA" sz="1800" kern="1200">
                <a:solidFill>
                  <a:srgbClr val="000000">
                    <a:hueOff val="0"/>
                    <a:satOff val="0"/>
                    <a:lumOff val="0"/>
                    <a:alphaOff val="0"/>
                  </a:srgbClr>
                </a:solidFill>
                <a:latin typeface="Avenir Next LT Pro"/>
                <a:ea typeface="+mn-ea"/>
                <a:cs typeface="+mn-cs"/>
              </a:rPr>
              <a:t>This move reduced Shopify's size by about 20%, lead to workforce reduction.</a:t>
            </a:r>
          </a:p>
        </p:txBody>
      </p:sp>
      <p:sp>
        <p:nvSpPr>
          <p:cNvPr id="14" name="TextBox 13">
            <a:extLst>
              <a:ext uri="{FF2B5EF4-FFF2-40B4-BE49-F238E27FC236}">
                <a16:creationId xmlns:a16="http://schemas.microsoft.com/office/drawing/2014/main" id="{4DAC2863-7CD8-940A-A21E-25B82FB6AF27}"/>
              </a:ext>
            </a:extLst>
          </p:cNvPr>
          <p:cNvSpPr txBox="1"/>
          <p:nvPr/>
        </p:nvSpPr>
        <p:spPr>
          <a:xfrm>
            <a:off x="3413760" y="2241063"/>
            <a:ext cx="8343900" cy="1200329"/>
          </a:xfrm>
          <a:prstGeom prst="rect">
            <a:avLst/>
          </a:prstGeom>
          <a:noFill/>
          <a:ln>
            <a:solidFill>
              <a:schemeClr val="accent4"/>
            </a:solidFill>
          </a:ln>
        </p:spPr>
        <p:txBody>
          <a:bodyPr wrap="square">
            <a:spAutoFit/>
          </a:bodyPr>
          <a:lstStyle/>
          <a:p>
            <a:pPr marL="285750" lvl="0" indent="-285750">
              <a:buFont typeface="Arial" panose="020B0604020202020204" pitchFamily="34" charset="0"/>
              <a:buChar char="•"/>
            </a:pPr>
            <a:r>
              <a:rPr lang="en-CA" sz="1800" b="1" kern="1200">
                <a:solidFill>
                  <a:srgbClr val="000000">
                    <a:hueOff val="0"/>
                    <a:satOff val="0"/>
                    <a:lumOff val="0"/>
                    <a:alphaOff val="0"/>
                  </a:srgbClr>
                </a:solidFill>
                <a:latin typeface="Avenir Next LT Pro"/>
                <a:ea typeface="+mn-ea"/>
                <a:cs typeface="+mn-cs"/>
              </a:rPr>
              <a:t>April 24, 2023</a:t>
            </a:r>
            <a:r>
              <a:rPr lang="en-CA" sz="1800" kern="1200">
                <a:solidFill>
                  <a:srgbClr val="000000">
                    <a:hueOff val="0"/>
                    <a:satOff val="0"/>
                    <a:lumOff val="0"/>
                    <a:alphaOff val="0"/>
                  </a:srgbClr>
                </a:solidFill>
                <a:latin typeface="Avenir Next LT Pro"/>
                <a:ea typeface="+mn-ea"/>
                <a:cs typeface="+mn-cs"/>
              </a:rPr>
              <a:t>: launch of </a:t>
            </a:r>
            <a:r>
              <a:rPr lang="en-CA" sz="1800" b="1" kern="1200">
                <a:solidFill>
                  <a:srgbClr val="000000">
                    <a:hueOff val="0"/>
                    <a:satOff val="0"/>
                    <a:lumOff val="0"/>
                    <a:alphaOff val="0"/>
                  </a:srgbClr>
                </a:solidFill>
                <a:latin typeface="Avenir Next LT Pro"/>
                <a:ea typeface="+mn-ea"/>
                <a:cs typeface="+mn-cs"/>
              </a:rPr>
              <a:t>Shopify Bill Pay</a:t>
            </a:r>
            <a:r>
              <a:rPr lang="en-CA" sz="1800" kern="1200">
                <a:solidFill>
                  <a:srgbClr val="000000">
                    <a:hueOff val="0"/>
                    <a:satOff val="0"/>
                    <a:lumOff val="0"/>
                    <a:alphaOff val="0"/>
                  </a:srgbClr>
                </a:solidFill>
                <a:latin typeface="Avenir Next LT Pro"/>
                <a:ea typeface="+mn-ea"/>
                <a:cs typeface="+mn-cs"/>
              </a:rPr>
              <a:t>, </a:t>
            </a:r>
          </a:p>
          <a:p>
            <a:pPr marL="285750" lvl="0" indent="-285750">
              <a:buFont typeface="Arial" panose="020B0604020202020204" pitchFamily="34" charset="0"/>
              <a:buChar char="•"/>
            </a:pPr>
            <a:r>
              <a:rPr lang="en-CA" sz="1800" kern="1200">
                <a:solidFill>
                  <a:srgbClr val="000000">
                    <a:hueOff val="0"/>
                    <a:satOff val="0"/>
                    <a:lumOff val="0"/>
                    <a:alphaOff val="0"/>
                  </a:srgbClr>
                </a:solidFill>
                <a:latin typeface="Avenir Next LT Pro"/>
                <a:ea typeface="+mn-ea"/>
                <a:cs typeface="+mn-cs"/>
              </a:rPr>
              <a:t>It’s a tool for merchants to manage and pay vendors directly within Shopify. </a:t>
            </a:r>
          </a:p>
          <a:p>
            <a:pPr marL="285750" lvl="0" indent="-285750">
              <a:buFont typeface="Arial" panose="020B0604020202020204" pitchFamily="34" charset="0"/>
              <a:buChar char="•"/>
            </a:pPr>
            <a:r>
              <a:rPr lang="en-CA" sz="1800" kern="1200">
                <a:solidFill>
                  <a:srgbClr val="000000">
                    <a:hueOff val="0"/>
                    <a:satOff val="0"/>
                    <a:lumOff val="0"/>
                    <a:alphaOff val="0"/>
                  </a:srgbClr>
                </a:solidFill>
                <a:latin typeface="Avenir Next LT Pro"/>
                <a:ea typeface="+mn-ea"/>
                <a:cs typeface="+mn-cs"/>
              </a:rPr>
              <a:t>This may enhance Shopify's fintech offerings, s</a:t>
            </a:r>
            <a:r>
              <a:rPr lang="en-CA" sz="1800">
                <a:solidFill>
                  <a:srgbClr val="000000">
                    <a:hueOff val="0"/>
                    <a:satOff val="0"/>
                    <a:lumOff val="0"/>
                    <a:alphaOff val="0"/>
                  </a:srgbClr>
                </a:solidFill>
                <a:latin typeface="Avenir Next LT Pro"/>
                <a:ea typeface="+mn-ea"/>
                <a:cs typeface="+mn-cs"/>
              </a:rPr>
              <a:t>treamline vendor payments within Shopify,</a:t>
            </a:r>
            <a:r>
              <a:rPr lang="en-CA" sz="1800" kern="1200">
                <a:solidFill>
                  <a:srgbClr val="000000">
                    <a:hueOff val="0"/>
                    <a:satOff val="0"/>
                    <a:lumOff val="0"/>
                    <a:alphaOff val="0"/>
                  </a:srgbClr>
                </a:solidFill>
                <a:latin typeface="Avenir Next LT Pro"/>
                <a:ea typeface="+mn-ea"/>
                <a:cs typeface="+mn-cs"/>
              </a:rPr>
              <a:t> and increase its transactional revenue streams.</a:t>
            </a:r>
          </a:p>
        </p:txBody>
      </p:sp>
      <p:sp>
        <p:nvSpPr>
          <p:cNvPr id="17" name="TextBox 16">
            <a:extLst>
              <a:ext uri="{FF2B5EF4-FFF2-40B4-BE49-F238E27FC236}">
                <a16:creationId xmlns:a16="http://schemas.microsoft.com/office/drawing/2014/main" id="{A8D260BD-6505-5793-D113-B248C50CA576}"/>
              </a:ext>
            </a:extLst>
          </p:cNvPr>
          <p:cNvSpPr txBox="1"/>
          <p:nvPr/>
        </p:nvSpPr>
        <p:spPr>
          <a:xfrm>
            <a:off x="3413760" y="3586860"/>
            <a:ext cx="8343900" cy="1200329"/>
          </a:xfrm>
          <a:prstGeom prst="rect">
            <a:avLst/>
          </a:prstGeom>
          <a:noFill/>
          <a:ln>
            <a:solidFill>
              <a:schemeClr val="accent4">
                <a:lumMod val="75000"/>
              </a:schemeClr>
            </a:solidFill>
          </a:ln>
        </p:spPr>
        <p:txBody>
          <a:bodyPr wrap="square">
            <a:spAutoFit/>
          </a:bodyPr>
          <a:lstStyle/>
          <a:p>
            <a:pPr marL="285750" indent="-285750" algn="l">
              <a:buFont typeface="Arial" panose="020B0604020202020204" pitchFamily="34" charset="0"/>
              <a:buChar char="•"/>
            </a:pPr>
            <a:r>
              <a:rPr lang="en-CA" b="1">
                <a:solidFill>
                  <a:srgbClr val="000000">
                    <a:hueOff val="0"/>
                    <a:satOff val="0"/>
                    <a:lumOff val="0"/>
                    <a:alphaOff val="0"/>
                  </a:srgbClr>
                </a:solidFill>
                <a:latin typeface="Avenir Next LT Pro"/>
              </a:rPr>
              <a:t>July 26, 2023</a:t>
            </a:r>
            <a:r>
              <a:rPr lang="en-CA">
                <a:solidFill>
                  <a:srgbClr val="000000">
                    <a:hueOff val="0"/>
                    <a:satOff val="0"/>
                    <a:lumOff val="0"/>
                    <a:alphaOff val="0"/>
                  </a:srgbClr>
                </a:solidFill>
                <a:latin typeface="Avenir Next LT Pro"/>
              </a:rPr>
              <a:t>: launch of AI-enabled features </a:t>
            </a:r>
            <a:r>
              <a:rPr lang="en-CA" b="1">
                <a:solidFill>
                  <a:srgbClr val="000000">
                    <a:hueOff val="0"/>
                    <a:satOff val="0"/>
                    <a:lumOff val="0"/>
                    <a:alphaOff val="0"/>
                  </a:srgbClr>
                </a:solidFill>
                <a:latin typeface="Avenir Next LT Pro"/>
              </a:rPr>
              <a:t>(Shopify Magic) </a:t>
            </a:r>
            <a:r>
              <a:rPr lang="en-CA">
                <a:solidFill>
                  <a:srgbClr val="000000">
                    <a:hueOff val="0"/>
                    <a:satOff val="0"/>
                    <a:lumOff val="0"/>
                    <a:alphaOff val="0"/>
                  </a:srgbClr>
                </a:solidFill>
                <a:latin typeface="Avenir Next LT Pro"/>
              </a:rPr>
              <a:t>and </a:t>
            </a:r>
            <a:r>
              <a:rPr lang="en-CA" b="1">
                <a:solidFill>
                  <a:srgbClr val="000000">
                    <a:hueOff val="0"/>
                    <a:satOff val="0"/>
                    <a:lumOff val="0"/>
                    <a:alphaOff val="0"/>
                  </a:srgbClr>
                </a:solidFill>
                <a:latin typeface="Avenir Next LT Pro"/>
              </a:rPr>
              <a:t>Sidekick </a:t>
            </a:r>
            <a:r>
              <a:rPr lang="en-CA">
                <a:solidFill>
                  <a:srgbClr val="000000">
                    <a:hueOff val="0"/>
                    <a:satOff val="0"/>
                    <a:lumOff val="0"/>
                    <a:alphaOff val="0"/>
                  </a:srgbClr>
                </a:solidFill>
                <a:latin typeface="Avenir Next LT Pro"/>
              </a:rPr>
              <a:t>(will be available in early access soon):</a:t>
            </a:r>
          </a:p>
          <a:p>
            <a:pPr marL="285750" indent="-285750">
              <a:buFont typeface="Arial" panose="020B0604020202020204" pitchFamily="34" charset="0"/>
              <a:buChar char="•"/>
            </a:pPr>
            <a:r>
              <a:rPr lang="en-CA">
                <a:solidFill>
                  <a:srgbClr val="000000">
                    <a:hueOff val="0"/>
                    <a:satOff val="0"/>
                    <a:lumOff val="0"/>
                    <a:alphaOff val="0"/>
                  </a:srgbClr>
                </a:solidFill>
                <a:latin typeface="Avenir Next LT Pro"/>
              </a:rPr>
              <a:t>Unveiling nine new Shopify Magic features.</a:t>
            </a:r>
          </a:p>
          <a:p>
            <a:pPr marL="285750" indent="-285750" algn="l">
              <a:buFont typeface="Arial" panose="020B0604020202020204" pitchFamily="34" charset="0"/>
              <a:buChar char="•"/>
            </a:pPr>
            <a:r>
              <a:rPr lang="en-CA">
                <a:solidFill>
                  <a:srgbClr val="000000">
                    <a:hueOff val="0"/>
                    <a:satOff val="0"/>
                    <a:lumOff val="0"/>
                    <a:alphaOff val="0"/>
                  </a:srgbClr>
                </a:solidFill>
                <a:latin typeface="Avenir Next LT Pro"/>
              </a:rPr>
              <a:t>Introducing Sidekick as the centerpiece of Shopify Magic.</a:t>
            </a:r>
          </a:p>
        </p:txBody>
      </p:sp>
      <p:sp>
        <p:nvSpPr>
          <p:cNvPr id="18" name="TextBox 17">
            <a:extLst>
              <a:ext uri="{FF2B5EF4-FFF2-40B4-BE49-F238E27FC236}">
                <a16:creationId xmlns:a16="http://schemas.microsoft.com/office/drawing/2014/main" id="{23C1C20B-B59C-93B5-B214-8F0E702CFBDD}"/>
              </a:ext>
            </a:extLst>
          </p:cNvPr>
          <p:cNvSpPr txBox="1"/>
          <p:nvPr/>
        </p:nvSpPr>
        <p:spPr>
          <a:xfrm>
            <a:off x="3413760" y="4867899"/>
            <a:ext cx="8343900" cy="646331"/>
          </a:xfrm>
          <a:prstGeom prst="rect">
            <a:avLst/>
          </a:prstGeom>
          <a:noFill/>
          <a:ln>
            <a:solidFill>
              <a:schemeClr val="accent4">
                <a:lumMod val="75000"/>
              </a:schemeClr>
            </a:solidFill>
          </a:ln>
        </p:spPr>
        <p:txBody>
          <a:bodyPr wrap="square">
            <a:spAutoFit/>
          </a:bodyPr>
          <a:lstStyle/>
          <a:p>
            <a:pPr marL="285750" lvl="0" indent="-285750">
              <a:buFont typeface="Arial" panose="020B0604020202020204" pitchFamily="34" charset="0"/>
              <a:buChar char="•"/>
            </a:pPr>
            <a:r>
              <a:rPr lang="en-CA" sz="1800" b="1" kern="1200">
                <a:solidFill>
                  <a:srgbClr val="000000">
                    <a:hueOff val="0"/>
                    <a:satOff val="0"/>
                    <a:lumOff val="0"/>
                    <a:alphaOff val="0"/>
                  </a:srgbClr>
                </a:solidFill>
                <a:latin typeface="Avenir Next LT Pro"/>
                <a:ea typeface="+mn-ea"/>
                <a:cs typeface="+mn-cs"/>
              </a:rPr>
              <a:t>June 27, 2023</a:t>
            </a:r>
            <a:r>
              <a:rPr lang="en-CA" sz="1800" kern="1200">
                <a:solidFill>
                  <a:srgbClr val="000000">
                    <a:hueOff val="0"/>
                    <a:satOff val="0"/>
                    <a:lumOff val="0"/>
                    <a:alphaOff val="0"/>
                  </a:srgbClr>
                </a:solidFill>
                <a:latin typeface="Avenir Next LT Pro"/>
                <a:ea typeface="+mn-ea"/>
                <a:cs typeface="+mn-cs"/>
              </a:rPr>
              <a:t>: </a:t>
            </a:r>
            <a:r>
              <a:rPr lang="en-CA" sz="1800" b="1" kern="1200">
                <a:solidFill>
                  <a:srgbClr val="000000">
                    <a:hueOff val="0"/>
                    <a:satOff val="0"/>
                    <a:lumOff val="0"/>
                    <a:alphaOff val="0"/>
                  </a:srgbClr>
                </a:solidFill>
                <a:latin typeface="Avenir Next LT Pro"/>
                <a:ea typeface="+mn-ea"/>
                <a:cs typeface="+mn-cs"/>
              </a:rPr>
              <a:t>Bret Taylor </a:t>
            </a:r>
            <a:r>
              <a:rPr lang="en-CA" sz="1800" kern="1200">
                <a:solidFill>
                  <a:srgbClr val="000000">
                    <a:hueOff val="0"/>
                    <a:satOff val="0"/>
                    <a:lumOff val="0"/>
                    <a:alphaOff val="0"/>
                  </a:srgbClr>
                </a:solidFill>
                <a:latin typeface="Avenir Next LT Pro"/>
                <a:ea typeface="+mn-ea"/>
                <a:cs typeface="+mn-cs"/>
              </a:rPr>
              <a:t>joined Shopify’s board of directors, bringing expertise in enterprise and AI from his time as co-CEO of Salesforce. </a:t>
            </a:r>
          </a:p>
        </p:txBody>
      </p:sp>
      <p:sp>
        <p:nvSpPr>
          <p:cNvPr id="3" name="TextBox 2">
            <a:extLst>
              <a:ext uri="{FF2B5EF4-FFF2-40B4-BE49-F238E27FC236}">
                <a16:creationId xmlns:a16="http://schemas.microsoft.com/office/drawing/2014/main" id="{B460B099-6A8D-3613-4C7B-57D16AC92F3C}"/>
              </a:ext>
            </a:extLst>
          </p:cNvPr>
          <p:cNvSpPr txBox="1"/>
          <p:nvPr/>
        </p:nvSpPr>
        <p:spPr>
          <a:xfrm>
            <a:off x="548640" y="5610180"/>
            <a:ext cx="281178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en-CA" sz="2400"/>
              <a:t>Retail Plan</a:t>
            </a:r>
          </a:p>
        </p:txBody>
      </p:sp>
      <p:sp>
        <p:nvSpPr>
          <p:cNvPr id="4" name="TextBox 3">
            <a:extLst>
              <a:ext uri="{FF2B5EF4-FFF2-40B4-BE49-F238E27FC236}">
                <a16:creationId xmlns:a16="http://schemas.microsoft.com/office/drawing/2014/main" id="{AC5CF18C-4D0B-A2D8-7826-F2E0489628C8}"/>
              </a:ext>
            </a:extLst>
          </p:cNvPr>
          <p:cNvSpPr txBox="1"/>
          <p:nvPr/>
        </p:nvSpPr>
        <p:spPr>
          <a:xfrm>
            <a:off x="3413760" y="5610180"/>
            <a:ext cx="8343900" cy="923330"/>
          </a:xfrm>
          <a:prstGeom prst="rect">
            <a:avLst/>
          </a:prstGeom>
          <a:noFill/>
          <a:ln>
            <a:solidFill>
              <a:schemeClr val="accent5">
                <a:lumMod val="75000"/>
              </a:schemeClr>
            </a:solidFill>
          </a:ln>
        </p:spPr>
        <p:txBody>
          <a:bodyPr wrap="square">
            <a:spAutoFit/>
          </a:bodyPr>
          <a:lstStyle/>
          <a:p>
            <a:pPr marL="285750" lvl="0" indent="-285750">
              <a:buFont typeface="Arial" panose="020B0604020202020204" pitchFamily="34" charset="0"/>
              <a:buChar char="•"/>
            </a:pPr>
            <a:r>
              <a:rPr lang="en-CA" sz="1800" b="1" kern="1200">
                <a:solidFill>
                  <a:srgbClr val="000000">
                    <a:hueOff val="0"/>
                    <a:satOff val="0"/>
                    <a:lumOff val="0"/>
                    <a:alphaOff val="0"/>
                  </a:srgbClr>
                </a:solidFill>
                <a:latin typeface="Avenir Next LT Pro"/>
                <a:ea typeface="+mn-ea"/>
                <a:cs typeface="+mn-cs"/>
              </a:rPr>
              <a:t>August 2023</a:t>
            </a:r>
            <a:r>
              <a:rPr lang="en-CA" sz="1800" kern="1200">
                <a:solidFill>
                  <a:srgbClr val="000000">
                    <a:hueOff val="0"/>
                    <a:satOff val="0"/>
                    <a:lumOff val="0"/>
                    <a:alphaOff val="0"/>
                  </a:srgbClr>
                </a:solidFill>
                <a:latin typeface="Avenir Next LT Pro"/>
                <a:ea typeface="+mn-ea"/>
                <a:cs typeface="+mn-cs"/>
              </a:rPr>
              <a:t>: since launched in early August,  merchants subscribing to this plan has contributed to 16% of  their </a:t>
            </a:r>
            <a:r>
              <a:rPr lang="en-CA"/>
              <a:t>Point of Sale (POS) growth.</a:t>
            </a:r>
            <a:endParaRPr lang="en-CA" sz="1800" kern="1200">
              <a:solidFill>
                <a:srgbClr val="000000">
                  <a:hueOff val="0"/>
                  <a:satOff val="0"/>
                  <a:lumOff val="0"/>
                  <a:alphaOff val="0"/>
                </a:srgbClr>
              </a:solidFill>
              <a:latin typeface="Avenir Next LT Pro"/>
              <a:ea typeface="+mn-ea"/>
              <a:cs typeface="+mn-cs"/>
            </a:endParaRPr>
          </a:p>
          <a:p>
            <a:pPr marL="285750" lvl="0" indent="-285750">
              <a:buFont typeface="Arial" panose="020B0604020202020204" pitchFamily="34" charset="0"/>
              <a:buChar char="•"/>
            </a:pPr>
            <a:r>
              <a:rPr lang="en-CA" sz="1800" kern="1200">
                <a:solidFill>
                  <a:srgbClr val="000000">
                    <a:hueOff val="0"/>
                    <a:satOff val="0"/>
                    <a:lumOff val="0"/>
                    <a:alphaOff val="0"/>
                  </a:srgbClr>
                </a:solidFill>
                <a:latin typeface="Avenir Next LT Pro"/>
                <a:ea typeface="+mn-ea"/>
                <a:cs typeface="+mn-cs"/>
              </a:rPr>
              <a:t>support up to 1000 retail locations for merchants. </a:t>
            </a:r>
          </a:p>
        </p:txBody>
      </p:sp>
      <p:sp>
        <p:nvSpPr>
          <p:cNvPr id="7" name="TextBox 6">
            <a:extLst>
              <a:ext uri="{FF2B5EF4-FFF2-40B4-BE49-F238E27FC236}">
                <a16:creationId xmlns:a16="http://schemas.microsoft.com/office/drawing/2014/main" id="{9A216B98-227F-F95D-DFF0-FDE405C08F65}"/>
              </a:ext>
            </a:extLst>
          </p:cNvPr>
          <p:cNvSpPr txBox="1"/>
          <p:nvPr/>
        </p:nvSpPr>
        <p:spPr>
          <a:xfrm>
            <a:off x="6926580" y="6271900"/>
            <a:ext cx="5265420" cy="523220"/>
          </a:xfrm>
          <a:prstGeom prst="rect">
            <a:avLst/>
          </a:prstGeom>
          <a:noFill/>
        </p:spPr>
        <p:txBody>
          <a:bodyPr wrap="square">
            <a:spAutoFit/>
          </a:bodyPr>
          <a:lstStyle/>
          <a:p>
            <a:pPr algn="r"/>
            <a:r>
              <a:rPr lang="en-CA" sz="1400">
                <a:solidFill>
                  <a:schemeClr val="accent4">
                    <a:lumMod val="75000"/>
                  </a:schemeClr>
                </a:solidFill>
                <a:latin typeface="Times New Roman" panose="02020603050405020304" pitchFamily="18" charset="0"/>
                <a:cs typeface="Times New Roman" panose="02020603050405020304" pitchFamily="18" charset="0"/>
              </a:rPr>
              <a:t>Revenue (Subscription, Merchant)</a:t>
            </a:r>
          </a:p>
          <a:p>
            <a:pPr algn="r"/>
            <a:r>
              <a:rPr lang="en-CA" sz="1400">
                <a:solidFill>
                  <a:schemeClr val="accent4">
                    <a:lumMod val="75000"/>
                  </a:schemeClr>
                </a:solidFill>
                <a:latin typeface="Times New Roman" panose="02020603050405020304" pitchFamily="18" charset="0"/>
                <a:cs typeface="Times New Roman" panose="02020603050405020304" pitchFamily="18" charset="0"/>
              </a:rPr>
              <a:t>Operating Expense (General and administrative, Sales and marketing)</a:t>
            </a:r>
          </a:p>
        </p:txBody>
      </p:sp>
      <p:sp>
        <p:nvSpPr>
          <p:cNvPr id="8" name="TextBox 7">
            <a:extLst>
              <a:ext uri="{FF2B5EF4-FFF2-40B4-BE49-F238E27FC236}">
                <a16:creationId xmlns:a16="http://schemas.microsoft.com/office/drawing/2014/main" id="{BA177DDB-E76B-BEC9-0AAC-90BAEAE40E54}"/>
              </a:ext>
            </a:extLst>
          </p:cNvPr>
          <p:cNvSpPr txBox="1"/>
          <p:nvPr/>
        </p:nvSpPr>
        <p:spPr>
          <a:xfrm>
            <a:off x="7840980" y="3162172"/>
            <a:ext cx="4351020" cy="523220"/>
          </a:xfrm>
          <a:prstGeom prst="rect">
            <a:avLst/>
          </a:prstGeom>
          <a:noFill/>
        </p:spPr>
        <p:txBody>
          <a:bodyPr wrap="square">
            <a:spAutoFit/>
          </a:bodyPr>
          <a:lstStyle/>
          <a:p>
            <a:pPr algn="r"/>
            <a:r>
              <a:rPr lang="en-CA" sz="1400">
                <a:solidFill>
                  <a:schemeClr val="accent4">
                    <a:lumMod val="75000"/>
                  </a:schemeClr>
                </a:solidFill>
                <a:latin typeface="Times New Roman" panose="02020603050405020304" pitchFamily="18" charset="0"/>
                <a:cs typeface="Times New Roman" panose="02020603050405020304" pitchFamily="18" charset="0"/>
              </a:rPr>
              <a:t>Revenue (Merchant)</a:t>
            </a:r>
          </a:p>
          <a:p>
            <a:pPr algn="r"/>
            <a:r>
              <a:rPr lang="en-CA" sz="1400">
                <a:solidFill>
                  <a:schemeClr val="accent4">
                    <a:lumMod val="75000"/>
                  </a:schemeClr>
                </a:solidFill>
                <a:latin typeface="Times New Roman" panose="02020603050405020304" pitchFamily="18" charset="0"/>
                <a:cs typeface="Times New Roman" panose="02020603050405020304" pitchFamily="18" charset="0"/>
              </a:rPr>
              <a:t>Operating Expense (R&amp;D, Transaction and loan losses )</a:t>
            </a:r>
          </a:p>
        </p:txBody>
      </p:sp>
      <p:sp>
        <p:nvSpPr>
          <p:cNvPr id="12" name="TextBox 11">
            <a:extLst>
              <a:ext uri="{FF2B5EF4-FFF2-40B4-BE49-F238E27FC236}">
                <a16:creationId xmlns:a16="http://schemas.microsoft.com/office/drawing/2014/main" id="{BB157043-3008-4001-79A5-8761A686EC57}"/>
              </a:ext>
            </a:extLst>
          </p:cNvPr>
          <p:cNvSpPr txBox="1"/>
          <p:nvPr/>
        </p:nvSpPr>
        <p:spPr>
          <a:xfrm>
            <a:off x="7307581" y="1750246"/>
            <a:ext cx="4884420" cy="307777"/>
          </a:xfrm>
          <a:prstGeom prst="rect">
            <a:avLst/>
          </a:prstGeom>
          <a:noFill/>
        </p:spPr>
        <p:txBody>
          <a:bodyPr wrap="square">
            <a:spAutoFit/>
          </a:bodyPr>
          <a:lstStyle/>
          <a:p>
            <a:pPr algn="r"/>
            <a:r>
              <a:rPr lang="en-CA" sz="1400">
                <a:solidFill>
                  <a:schemeClr val="accent4">
                    <a:lumMod val="75000"/>
                  </a:schemeClr>
                </a:solidFill>
                <a:latin typeface="Times New Roman" panose="02020603050405020304" pitchFamily="18" charset="0"/>
                <a:cs typeface="Times New Roman" panose="02020603050405020304" pitchFamily="18" charset="0"/>
              </a:rPr>
              <a:t>Operating Expense (General and administrative)</a:t>
            </a:r>
          </a:p>
        </p:txBody>
      </p:sp>
      <p:sp>
        <p:nvSpPr>
          <p:cNvPr id="15" name="TextBox 14">
            <a:extLst>
              <a:ext uri="{FF2B5EF4-FFF2-40B4-BE49-F238E27FC236}">
                <a16:creationId xmlns:a16="http://schemas.microsoft.com/office/drawing/2014/main" id="{374F4CA6-890D-CC55-D970-121BFE343FCF}"/>
              </a:ext>
            </a:extLst>
          </p:cNvPr>
          <p:cNvSpPr txBox="1"/>
          <p:nvPr/>
        </p:nvSpPr>
        <p:spPr>
          <a:xfrm>
            <a:off x="9441180" y="4484687"/>
            <a:ext cx="2750820" cy="307777"/>
          </a:xfrm>
          <a:prstGeom prst="rect">
            <a:avLst/>
          </a:prstGeom>
          <a:noFill/>
        </p:spPr>
        <p:txBody>
          <a:bodyPr wrap="square">
            <a:spAutoFit/>
          </a:bodyPr>
          <a:lstStyle/>
          <a:p>
            <a:pPr algn="r"/>
            <a:r>
              <a:rPr lang="en-CA" sz="1400">
                <a:solidFill>
                  <a:schemeClr val="accent4">
                    <a:lumMod val="75000"/>
                  </a:schemeClr>
                </a:solidFill>
                <a:latin typeface="Times New Roman" panose="02020603050405020304" pitchFamily="18" charset="0"/>
                <a:cs typeface="Times New Roman" panose="02020603050405020304" pitchFamily="18" charset="0"/>
              </a:rPr>
              <a:t>Operating Expense (R&amp;D)</a:t>
            </a:r>
          </a:p>
        </p:txBody>
      </p:sp>
    </p:spTree>
    <p:extLst>
      <p:ext uri="{BB962C8B-B14F-4D97-AF65-F5344CB8AC3E}">
        <p14:creationId xmlns:p14="http://schemas.microsoft.com/office/powerpoint/2010/main" val="2581288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49BBF-4B27-23A8-9330-38BB315F090B}"/>
              </a:ext>
            </a:extLst>
          </p:cNvPr>
          <p:cNvSpPr>
            <a:spLocks noGrp="1"/>
          </p:cNvSpPr>
          <p:nvPr>
            <p:ph type="title"/>
          </p:nvPr>
        </p:nvSpPr>
        <p:spPr>
          <a:xfrm>
            <a:off x="293915" y="26177"/>
            <a:ext cx="8877299" cy="738581"/>
          </a:xfrm>
        </p:spPr>
        <p:txBody>
          <a:bodyPr>
            <a:normAutofit fontScale="90000"/>
          </a:bodyPr>
          <a:lstStyle/>
          <a:p>
            <a:r>
              <a:rPr lang="en-IN" b="1">
                <a:latin typeface="Times New Roman" panose="02020603050405020304" pitchFamily="18" charset="0"/>
                <a:cs typeface="Times New Roman" panose="02020603050405020304" pitchFamily="18" charset="0"/>
              </a:rPr>
              <a:t>Ongoing Strategies</a:t>
            </a:r>
            <a:endParaRPr lang="en-US"/>
          </a:p>
        </p:txBody>
      </p:sp>
      <p:sp>
        <p:nvSpPr>
          <p:cNvPr id="9" name="TextBox 8">
            <a:extLst>
              <a:ext uri="{FF2B5EF4-FFF2-40B4-BE49-F238E27FC236}">
                <a16:creationId xmlns:a16="http://schemas.microsoft.com/office/drawing/2014/main" id="{CFADA479-D5BB-EA2C-C4A7-E553A597A9FA}"/>
              </a:ext>
            </a:extLst>
          </p:cNvPr>
          <p:cNvSpPr txBox="1"/>
          <p:nvPr/>
        </p:nvSpPr>
        <p:spPr>
          <a:xfrm>
            <a:off x="540476" y="869773"/>
            <a:ext cx="2811780" cy="93600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lvl="0" algn="ctr"/>
            <a:r>
              <a:rPr lang="en-CA" sz="2400"/>
              <a:t>Partnership with Social Media</a:t>
            </a:r>
          </a:p>
        </p:txBody>
      </p:sp>
      <p:sp>
        <p:nvSpPr>
          <p:cNvPr id="11" name="TextBox 10">
            <a:extLst>
              <a:ext uri="{FF2B5EF4-FFF2-40B4-BE49-F238E27FC236}">
                <a16:creationId xmlns:a16="http://schemas.microsoft.com/office/drawing/2014/main" id="{48458DB4-6934-6C13-9AB3-E1F27AE1073C}"/>
              </a:ext>
            </a:extLst>
          </p:cNvPr>
          <p:cNvSpPr txBox="1"/>
          <p:nvPr/>
        </p:nvSpPr>
        <p:spPr>
          <a:xfrm>
            <a:off x="540476" y="3148835"/>
            <a:ext cx="281178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CA" sz="2400"/>
              <a:t>B2B Development</a:t>
            </a:r>
          </a:p>
        </p:txBody>
      </p:sp>
      <p:sp>
        <p:nvSpPr>
          <p:cNvPr id="13" name="TextBox 12">
            <a:extLst>
              <a:ext uri="{FF2B5EF4-FFF2-40B4-BE49-F238E27FC236}">
                <a16:creationId xmlns:a16="http://schemas.microsoft.com/office/drawing/2014/main" id="{78C871A3-CF32-F16B-C51A-76347589C557}"/>
              </a:ext>
            </a:extLst>
          </p:cNvPr>
          <p:cNvSpPr txBox="1"/>
          <p:nvPr/>
        </p:nvSpPr>
        <p:spPr>
          <a:xfrm>
            <a:off x="3405596" y="869774"/>
            <a:ext cx="8343900" cy="923330"/>
          </a:xfrm>
          <a:prstGeom prst="rect">
            <a:avLst/>
          </a:prstGeom>
          <a:noFill/>
          <a:ln>
            <a:solidFill>
              <a:schemeClr val="accent3"/>
            </a:solidFill>
          </a:ln>
        </p:spPr>
        <p:txBody>
          <a:bodyPr wrap="square">
            <a:spAutoFit/>
          </a:bodyPr>
          <a:lstStyle/>
          <a:p>
            <a:pPr marL="285750" lvl="0" indent="-285750">
              <a:buFont typeface="Arial" panose="020B0604020202020204" pitchFamily="34" charset="0"/>
              <a:buChar char="•"/>
            </a:pPr>
            <a:r>
              <a:rPr lang="en-CA" sz="1800" b="1"/>
              <a:t>July 2022</a:t>
            </a:r>
            <a:r>
              <a:rPr lang="en-CA" sz="1800"/>
              <a:t>: partnership with </a:t>
            </a:r>
            <a:r>
              <a:rPr lang="en-CA" sz="1800" b="1"/>
              <a:t>YouTube</a:t>
            </a:r>
          </a:p>
          <a:p>
            <a:pPr marL="285750" lvl="0" indent="-285750">
              <a:buFont typeface="Arial" panose="020B0604020202020204" pitchFamily="34" charset="0"/>
              <a:buChar char="•"/>
            </a:pPr>
            <a:r>
              <a:rPr lang="en-CA" sz="1800" b="1"/>
              <a:t>October 2021</a:t>
            </a:r>
            <a:r>
              <a:rPr lang="en-CA" sz="1800"/>
              <a:t>: launched a new </a:t>
            </a:r>
            <a:r>
              <a:rPr lang="en-CA" sz="1800" b="1"/>
              <a:t>Spotify</a:t>
            </a:r>
            <a:r>
              <a:rPr lang="en-CA" sz="1800"/>
              <a:t> channel</a:t>
            </a:r>
          </a:p>
          <a:p>
            <a:pPr marL="285750" lvl="0" indent="-285750">
              <a:buFont typeface="Arial" panose="020B0604020202020204" pitchFamily="34" charset="0"/>
              <a:buChar char="•"/>
            </a:pPr>
            <a:r>
              <a:rPr lang="en-CA" sz="1800" b="1"/>
              <a:t>October 2020</a:t>
            </a:r>
            <a:r>
              <a:rPr lang="en-CA" sz="1800"/>
              <a:t>: developed partnership with </a:t>
            </a:r>
            <a:r>
              <a:rPr lang="en-CA" sz="1800" b="1"/>
              <a:t>TikTok</a:t>
            </a:r>
          </a:p>
        </p:txBody>
      </p:sp>
      <p:sp>
        <p:nvSpPr>
          <p:cNvPr id="10" name="TextBox 9">
            <a:extLst>
              <a:ext uri="{FF2B5EF4-FFF2-40B4-BE49-F238E27FC236}">
                <a16:creationId xmlns:a16="http://schemas.microsoft.com/office/drawing/2014/main" id="{7EA28EFF-1A89-112D-7592-F361ABFD603E}"/>
              </a:ext>
            </a:extLst>
          </p:cNvPr>
          <p:cNvSpPr txBox="1"/>
          <p:nvPr/>
        </p:nvSpPr>
        <p:spPr>
          <a:xfrm>
            <a:off x="550305" y="2019655"/>
            <a:ext cx="2811780"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nchor="ctr" anchorCtr="1">
            <a:spAutoFit/>
          </a:bodyPr>
          <a:lstStyle/>
          <a:p>
            <a:pPr lvl="0" algn="ctr"/>
            <a:r>
              <a:rPr lang="en-US" sz="2400"/>
              <a:t>Price Updating</a:t>
            </a:r>
            <a:endParaRPr lang="en-CA" sz="2400"/>
          </a:p>
        </p:txBody>
      </p:sp>
      <p:sp>
        <p:nvSpPr>
          <p:cNvPr id="14" name="TextBox 13">
            <a:extLst>
              <a:ext uri="{FF2B5EF4-FFF2-40B4-BE49-F238E27FC236}">
                <a16:creationId xmlns:a16="http://schemas.microsoft.com/office/drawing/2014/main" id="{4DAC2863-7CD8-940A-A21E-25B82FB6AF27}"/>
              </a:ext>
            </a:extLst>
          </p:cNvPr>
          <p:cNvSpPr txBox="1"/>
          <p:nvPr/>
        </p:nvSpPr>
        <p:spPr>
          <a:xfrm>
            <a:off x="3405596" y="2018144"/>
            <a:ext cx="8343900" cy="910832"/>
          </a:xfrm>
          <a:prstGeom prst="rect">
            <a:avLst/>
          </a:prstGeom>
          <a:noFill/>
          <a:ln>
            <a:solidFill>
              <a:schemeClr val="accent4"/>
            </a:solidFill>
          </a:ln>
        </p:spPr>
        <p:txBody>
          <a:bodyPr wrap="square">
            <a:spAutoFit/>
          </a:bodyPr>
          <a:lstStyle/>
          <a:p>
            <a:pPr marL="285750" lvl="0" indent="-285750">
              <a:buFont typeface="Arial" panose="020B0604020202020204" pitchFamily="34" charset="0"/>
              <a:buChar char="•"/>
            </a:pPr>
            <a:r>
              <a:rPr lang="en-CA" b="1">
                <a:solidFill>
                  <a:srgbClr val="000000">
                    <a:hueOff val="0"/>
                    <a:satOff val="0"/>
                    <a:lumOff val="0"/>
                    <a:alphaOff val="0"/>
                  </a:srgbClr>
                </a:solidFill>
                <a:latin typeface="Avenir Next LT Pro"/>
              </a:rPr>
              <a:t>January 2023</a:t>
            </a:r>
            <a:r>
              <a:rPr lang="en-CA">
                <a:solidFill>
                  <a:srgbClr val="000000">
                    <a:hueOff val="0"/>
                    <a:satOff val="0"/>
                    <a:lumOff val="0"/>
                    <a:alphaOff val="0"/>
                  </a:srgbClr>
                </a:solidFill>
                <a:latin typeface="Avenir Next LT Pro"/>
              </a:rPr>
              <a:t>: increased prices of subscription plans </a:t>
            </a:r>
            <a:r>
              <a:rPr lang="en-CA" b="1">
                <a:solidFill>
                  <a:srgbClr val="000000">
                    <a:hueOff val="0"/>
                    <a:satOff val="0"/>
                    <a:lumOff val="0"/>
                    <a:alphaOff val="0"/>
                  </a:srgbClr>
                </a:solidFill>
                <a:latin typeface="Avenir Next LT Pro"/>
              </a:rPr>
              <a:t>by 30%</a:t>
            </a:r>
            <a:r>
              <a:rPr lang="en-CA">
                <a:solidFill>
                  <a:srgbClr val="000000">
                    <a:hueOff val="0"/>
                    <a:satOff val="0"/>
                    <a:lumOff val="0"/>
                    <a:alphaOff val="0"/>
                  </a:srgbClr>
                </a:solidFill>
                <a:latin typeface="Avenir Next LT Pro"/>
              </a:rPr>
              <a:t>.</a:t>
            </a:r>
            <a:r>
              <a:rPr lang="en-CA" b="1">
                <a:solidFill>
                  <a:srgbClr val="000000">
                    <a:hueOff val="0"/>
                    <a:satOff val="0"/>
                    <a:lumOff val="0"/>
                    <a:alphaOff val="0"/>
                  </a:srgbClr>
                </a:solidFill>
                <a:latin typeface="Avenir Next LT Pro"/>
              </a:rPr>
              <a:t> </a:t>
            </a:r>
            <a:r>
              <a:rPr lang="en-CA">
                <a:solidFill>
                  <a:srgbClr val="000000">
                    <a:hueOff val="0"/>
                    <a:satOff val="0"/>
                    <a:lumOff val="0"/>
                    <a:alphaOff val="0"/>
                  </a:srgbClr>
                </a:solidFill>
                <a:latin typeface="Avenir Next LT Pro"/>
              </a:rPr>
              <a:t>This is the first major pricing change in 12 years.</a:t>
            </a:r>
          </a:p>
          <a:p>
            <a:pPr marL="285750" lvl="0" indent="-285750">
              <a:buFont typeface="Arial" panose="020B0604020202020204" pitchFamily="34" charset="0"/>
              <a:buChar char="•"/>
            </a:pPr>
            <a:r>
              <a:rPr lang="en-CA">
                <a:solidFill>
                  <a:srgbClr val="000000">
                    <a:hueOff val="0"/>
                    <a:satOff val="0"/>
                    <a:lumOff val="0"/>
                    <a:alphaOff val="0"/>
                  </a:srgbClr>
                </a:solidFill>
                <a:latin typeface="Avenir Next LT Pro"/>
              </a:rPr>
              <a:t>Affected subscription revenue and merchant retention.</a:t>
            </a:r>
          </a:p>
        </p:txBody>
      </p:sp>
      <p:sp>
        <p:nvSpPr>
          <p:cNvPr id="17" name="TextBox 16">
            <a:extLst>
              <a:ext uri="{FF2B5EF4-FFF2-40B4-BE49-F238E27FC236}">
                <a16:creationId xmlns:a16="http://schemas.microsoft.com/office/drawing/2014/main" id="{A8D260BD-6505-5793-D113-B248C50CA576}"/>
              </a:ext>
            </a:extLst>
          </p:cNvPr>
          <p:cNvSpPr txBox="1"/>
          <p:nvPr/>
        </p:nvSpPr>
        <p:spPr>
          <a:xfrm>
            <a:off x="3405596" y="3149982"/>
            <a:ext cx="8343900" cy="1754326"/>
          </a:xfrm>
          <a:prstGeom prst="rect">
            <a:avLst/>
          </a:prstGeom>
          <a:noFill/>
          <a:ln>
            <a:solidFill>
              <a:schemeClr val="accent4">
                <a:lumMod val="75000"/>
              </a:schemeClr>
            </a:solidFill>
          </a:ln>
        </p:spPr>
        <p:txBody>
          <a:bodyPr wrap="square">
            <a:spAutoFit/>
          </a:bodyPr>
          <a:lstStyle/>
          <a:p>
            <a:pPr algn="l"/>
            <a:r>
              <a:rPr lang="en-CA" b="1">
                <a:solidFill>
                  <a:srgbClr val="000000">
                    <a:hueOff val="0"/>
                    <a:satOff val="0"/>
                    <a:lumOff val="0"/>
                    <a:alphaOff val="0"/>
                  </a:srgbClr>
                </a:solidFill>
                <a:latin typeface="Avenir Next LT Pro"/>
              </a:rPr>
              <a:t>June 2022</a:t>
            </a:r>
          </a:p>
          <a:p>
            <a:pPr marL="800100" lvl="1" indent="-342900">
              <a:buFont typeface="+mj-lt"/>
              <a:buAutoNum type="arabicParenR"/>
            </a:pPr>
            <a:r>
              <a:rPr lang="en-CA">
                <a:solidFill>
                  <a:srgbClr val="000000">
                    <a:hueOff val="0"/>
                    <a:satOff val="0"/>
                    <a:lumOff val="0"/>
                    <a:alphaOff val="0"/>
                  </a:srgbClr>
                </a:solidFill>
                <a:latin typeface="Avenir Next LT Pro"/>
              </a:rPr>
              <a:t>Start expanding into the wholesale market.</a:t>
            </a:r>
          </a:p>
          <a:p>
            <a:pPr marL="800100" lvl="1" indent="-342900">
              <a:buFont typeface="+mj-lt"/>
              <a:buAutoNum type="arabicParenR"/>
            </a:pPr>
            <a:r>
              <a:rPr lang="en-CA">
                <a:solidFill>
                  <a:srgbClr val="000000">
                    <a:hueOff val="0"/>
                    <a:satOff val="0"/>
                    <a:lumOff val="0"/>
                    <a:alphaOff val="0"/>
                  </a:srgbClr>
                </a:solidFill>
                <a:latin typeface="Avenir Next LT Pro"/>
              </a:rPr>
              <a:t>Partnered with </a:t>
            </a:r>
            <a:r>
              <a:rPr lang="en-CA" b="1">
                <a:solidFill>
                  <a:srgbClr val="000000">
                    <a:hueOff val="0"/>
                    <a:satOff val="0"/>
                    <a:lumOff val="0"/>
                    <a:alphaOff val="0"/>
                  </a:srgbClr>
                </a:solidFill>
                <a:latin typeface="Avenir Next LT Pro"/>
              </a:rPr>
              <a:t>Faire</a:t>
            </a:r>
            <a:r>
              <a:rPr lang="en-CA">
                <a:solidFill>
                  <a:srgbClr val="000000">
                    <a:hueOff val="0"/>
                    <a:satOff val="0"/>
                    <a:lumOff val="0"/>
                    <a:alphaOff val="0"/>
                  </a:srgbClr>
                </a:solidFill>
                <a:latin typeface="Avenir Next LT Pro"/>
              </a:rPr>
              <a:t>, a</a:t>
            </a:r>
            <a:r>
              <a:rPr lang="zh-CN" altLang="en-US">
                <a:solidFill>
                  <a:srgbClr val="000000">
                    <a:hueOff val="0"/>
                    <a:satOff val="0"/>
                    <a:lumOff val="0"/>
                    <a:alphaOff val="0"/>
                  </a:srgbClr>
                </a:solidFill>
                <a:latin typeface="Avenir Next LT Pro"/>
              </a:rPr>
              <a:t> </a:t>
            </a:r>
            <a:r>
              <a:rPr lang="en-CA">
                <a:solidFill>
                  <a:srgbClr val="000000">
                    <a:hueOff val="0"/>
                    <a:satOff val="0"/>
                    <a:lumOff val="0"/>
                    <a:alphaOff val="0"/>
                  </a:srgbClr>
                </a:solidFill>
                <a:latin typeface="Avenir Next LT Pro"/>
              </a:rPr>
              <a:t>leading wholesale marketplace.</a:t>
            </a:r>
          </a:p>
          <a:p>
            <a:r>
              <a:rPr lang="en-CA">
                <a:solidFill>
                  <a:srgbClr val="000000">
                    <a:hueOff val="0"/>
                    <a:satOff val="0"/>
                    <a:lumOff val="0"/>
                    <a:alphaOff val="0"/>
                  </a:srgbClr>
                </a:solidFill>
                <a:latin typeface="Avenir Next LT Pro"/>
              </a:rPr>
              <a:t>Broadened its offering from DTC to B2B; increased its Gross Merchandise Volume (GMV) in the B2B sector; connected Shopify merchants with Faire retailers. </a:t>
            </a:r>
          </a:p>
        </p:txBody>
      </p:sp>
      <p:sp>
        <p:nvSpPr>
          <p:cNvPr id="18" name="TextBox 17">
            <a:extLst>
              <a:ext uri="{FF2B5EF4-FFF2-40B4-BE49-F238E27FC236}">
                <a16:creationId xmlns:a16="http://schemas.microsoft.com/office/drawing/2014/main" id="{23C1C20B-B59C-93B5-B214-8F0E702CFBDD}"/>
              </a:ext>
            </a:extLst>
          </p:cNvPr>
          <p:cNvSpPr txBox="1"/>
          <p:nvPr/>
        </p:nvSpPr>
        <p:spPr>
          <a:xfrm>
            <a:off x="3405596" y="5141063"/>
            <a:ext cx="8343900" cy="923330"/>
          </a:xfrm>
          <a:prstGeom prst="rect">
            <a:avLst/>
          </a:prstGeom>
          <a:noFill/>
          <a:ln>
            <a:solidFill>
              <a:schemeClr val="accent5">
                <a:lumMod val="75000"/>
              </a:schemeClr>
            </a:solidFill>
          </a:ln>
        </p:spPr>
        <p:txBody>
          <a:bodyPr wrap="square">
            <a:spAutoFit/>
          </a:bodyPr>
          <a:lstStyle/>
          <a:p>
            <a:r>
              <a:rPr lang="en-CA" b="1">
                <a:solidFill>
                  <a:srgbClr val="000000">
                    <a:hueOff val="0"/>
                    <a:satOff val="0"/>
                    <a:lumOff val="0"/>
                    <a:alphaOff val="0"/>
                  </a:srgbClr>
                </a:solidFill>
                <a:latin typeface="Avenir Next LT Pro"/>
              </a:rPr>
              <a:t>Shopify Editions Summer 2023: </a:t>
            </a:r>
          </a:p>
          <a:p>
            <a:pPr marL="742950" lvl="1" indent="-285750">
              <a:buFont typeface="Arial" panose="020B0604020202020204" pitchFamily="34" charset="0"/>
              <a:buChar char="•"/>
            </a:pPr>
            <a:r>
              <a:rPr lang="en-CA">
                <a:solidFill>
                  <a:srgbClr val="000000">
                    <a:hueOff val="0"/>
                    <a:satOff val="0"/>
                    <a:lumOff val="0"/>
                    <a:alphaOff val="0"/>
                  </a:srgbClr>
                </a:solidFill>
                <a:latin typeface="Avenir Next LT Pro"/>
              </a:rPr>
              <a:t>merchants can connect and sync data with marketplaces like </a:t>
            </a:r>
            <a:r>
              <a:rPr lang="en-CA" b="1">
                <a:solidFill>
                  <a:srgbClr val="000000">
                    <a:hueOff val="0"/>
                    <a:satOff val="0"/>
                    <a:lumOff val="0"/>
                    <a:alphaOff val="0"/>
                  </a:srgbClr>
                </a:solidFill>
                <a:latin typeface="Avenir Next LT Pro"/>
              </a:rPr>
              <a:t>Walmart</a:t>
            </a:r>
            <a:r>
              <a:rPr lang="en-CA">
                <a:solidFill>
                  <a:srgbClr val="000000">
                    <a:hueOff val="0"/>
                    <a:satOff val="0"/>
                    <a:lumOff val="0"/>
                    <a:alphaOff val="0"/>
                  </a:srgbClr>
                </a:solidFill>
                <a:latin typeface="Avenir Next LT Pro"/>
              </a:rPr>
              <a:t>,    </a:t>
            </a:r>
            <a:r>
              <a:rPr lang="en-CA" b="1">
                <a:solidFill>
                  <a:srgbClr val="000000">
                    <a:hueOff val="0"/>
                    <a:satOff val="0"/>
                    <a:lumOff val="0"/>
                    <a:alphaOff val="0"/>
                  </a:srgbClr>
                </a:solidFill>
                <a:latin typeface="Avenir Next LT Pro"/>
              </a:rPr>
              <a:t>Amazon</a:t>
            </a:r>
            <a:r>
              <a:rPr lang="en-CA">
                <a:solidFill>
                  <a:srgbClr val="000000">
                    <a:hueOff val="0"/>
                    <a:satOff val="0"/>
                    <a:lumOff val="0"/>
                    <a:alphaOff val="0"/>
                  </a:srgbClr>
                </a:solidFill>
                <a:latin typeface="Avenir Next LT Pro"/>
              </a:rPr>
              <a:t>, </a:t>
            </a:r>
            <a:r>
              <a:rPr lang="en-CA" b="1">
                <a:solidFill>
                  <a:srgbClr val="000000">
                    <a:hueOff val="0"/>
                    <a:satOff val="0"/>
                    <a:lumOff val="0"/>
                    <a:alphaOff val="0"/>
                  </a:srgbClr>
                </a:solidFill>
                <a:latin typeface="Avenir Next LT Pro"/>
              </a:rPr>
              <a:t>eBay</a:t>
            </a:r>
            <a:r>
              <a:rPr lang="en-CA">
                <a:solidFill>
                  <a:srgbClr val="000000">
                    <a:hueOff val="0"/>
                    <a:satOff val="0"/>
                    <a:lumOff val="0"/>
                    <a:alphaOff val="0"/>
                  </a:srgbClr>
                </a:solidFill>
                <a:latin typeface="Avenir Next LT Pro"/>
              </a:rPr>
              <a:t>, etc., through the Marketplace Connect app. </a:t>
            </a:r>
          </a:p>
        </p:txBody>
      </p:sp>
      <p:sp>
        <p:nvSpPr>
          <p:cNvPr id="20" name="TextBox 19">
            <a:extLst>
              <a:ext uri="{FF2B5EF4-FFF2-40B4-BE49-F238E27FC236}">
                <a16:creationId xmlns:a16="http://schemas.microsoft.com/office/drawing/2014/main" id="{E39BAB7C-8FD3-2ACC-CBBA-BD6F5A4189B5}"/>
              </a:ext>
            </a:extLst>
          </p:cNvPr>
          <p:cNvSpPr txBox="1"/>
          <p:nvPr/>
        </p:nvSpPr>
        <p:spPr>
          <a:xfrm>
            <a:off x="540476" y="5141063"/>
            <a:ext cx="2811780"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en-CA" sz="2400"/>
              <a:t>Marketplace Connect</a:t>
            </a:r>
          </a:p>
        </p:txBody>
      </p:sp>
      <p:pic>
        <p:nvPicPr>
          <p:cNvPr id="23" name="Picture 22">
            <a:extLst>
              <a:ext uri="{FF2B5EF4-FFF2-40B4-BE49-F238E27FC236}">
                <a16:creationId xmlns:a16="http://schemas.microsoft.com/office/drawing/2014/main" id="{67E4B68E-321E-97A4-38D6-39ECC5B35F09}"/>
              </a:ext>
            </a:extLst>
          </p:cNvPr>
          <p:cNvPicPr>
            <a:picLocks noChangeAspect="1"/>
          </p:cNvPicPr>
          <p:nvPr/>
        </p:nvPicPr>
        <p:blipFill>
          <a:blip r:embed="rId3"/>
          <a:stretch>
            <a:fillRect/>
          </a:stretch>
        </p:blipFill>
        <p:spPr>
          <a:xfrm>
            <a:off x="616676" y="7079951"/>
            <a:ext cx="9054131" cy="1200328"/>
          </a:xfrm>
          <a:prstGeom prst="rect">
            <a:avLst/>
          </a:prstGeom>
        </p:spPr>
      </p:pic>
      <p:sp>
        <p:nvSpPr>
          <p:cNvPr id="7" name="TextBox 6">
            <a:extLst>
              <a:ext uri="{FF2B5EF4-FFF2-40B4-BE49-F238E27FC236}">
                <a16:creationId xmlns:a16="http://schemas.microsoft.com/office/drawing/2014/main" id="{F543DB61-1377-351A-346B-53B580F414AC}"/>
              </a:ext>
            </a:extLst>
          </p:cNvPr>
          <p:cNvSpPr txBox="1"/>
          <p:nvPr/>
        </p:nvSpPr>
        <p:spPr>
          <a:xfrm>
            <a:off x="9563692" y="2630412"/>
            <a:ext cx="2628308" cy="307777"/>
          </a:xfrm>
          <a:prstGeom prst="rect">
            <a:avLst/>
          </a:prstGeom>
          <a:noFill/>
        </p:spPr>
        <p:txBody>
          <a:bodyPr wrap="square">
            <a:spAutoFit/>
          </a:bodyPr>
          <a:lstStyle/>
          <a:p>
            <a:pPr algn="r"/>
            <a:r>
              <a:rPr lang="en-CA" sz="1400">
                <a:solidFill>
                  <a:schemeClr val="accent4">
                    <a:lumMod val="75000"/>
                  </a:schemeClr>
                </a:solidFill>
                <a:latin typeface="Times New Roman" panose="02020603050405020304" pitchFamily="18" charset="0"/>
                <a:cs typeface="Times New Roman" panose="02020603050405020304" pitchFamily="18" charset="0"/>
              </a:rPr>
              <a:t>Revenue (Subscription)</a:t>
            </a:r>
          </a:p>
        </p:txBody>
      </p:sp>
      <p:sp>
        <p:nvSpPr>
          <p:cNvPr id="8" name="TextBox 7">
            <a:extLst>
              <a:ext uri="{FF2B5EF4-FFF2-40B4-BE49-F238E27FC236}">
                <a16:creationId xmlns:a16="http://schemas.microsoft.com/office/drawing/2014/main" id="{6493686C-521B-FB85-B651-168EC908283B}"/>
              </a:ext>
            </a:extLst>
          </p:cNvPr>
          <p:cNvSpPr txBox="1"/>
          <p:nvPr/>
        </p:nvSpPr>
        <p:spPr>
          <a:xfrm>
            <a:off x="6202680" y="4519026"/>
            <a:ext cx="5989320" cy="523220"/>
          </a:xfrm>
          <a:prstGeom prst="rect">
            <a:avLst/>
          </a:prstGeom>
          <a:noFill/>
        </p:spPr>
        <p:txBody>
          <a:bodyPr wrap="square">
            <a:spAutoFit/>
          </a:bodyPr>
          <a:lstStyle/>
          <a:p>
            <a:pPr algn="r"/>
            <a:r>
              <a:rPr lang="en-CA" sz="1400">
                <a:solidFill>
                  <a:schemeClr val="accent4">
                    <a:lumMod val="75000"/>
                  </a:schemeClr>
                </a:solidFill>
                <a:latin typeface="Times New Roman" panose="02020603050405020304" pitchFamily="18" charset="0"/>
                <a:cs typeface="Times New Roman" panose="02020603050405020304" pitchFamily="18" charset="0"/>
              </a:rPr>
              <a:t>Revenue (Subscription, Merchant)</a:t>
            </a:r>
          </a:p>
          <a:p>
            <a:pPr algn="r"/>
            <a:r>
              <a:rPr lang="en-CA" sz="1400">
                <a:solidFill>
                  <a:schemeClr val="accent4">
                    <a:lumMod val="75000"/>
                  </a:schemeClr>
                </a:solidFill>
                <a:latin typeface="Times New Roman" panose="02020603050405020304" pitchFamily="18" charset="0"/>
                <a:cs typeface="Times New Roman" panose="02020603050405020304" pitchFamily="18" charset="0"/>
              </a:rPr>
              <a:t>Operating Expense (General and Administrative, D&amp;R, S</a:t>
            </a:r>
            <a:r>
              <a:rPr lang="en-US" altLang="zh-CN" sz="1400">
                <a:solidFill>
                  <a:schemeClr val="accent4">
                    <a:lumMod val="75000"/>
                  </a:schemeClr>
                </a:solidFill>
                <a:latin typeface="Times New Roman" panose="02020603050405020304" pitchFamily="18" charset="0"/>
                <a:cs typeface="Times New Roman" panose="02020603050405020304" pitchFamily="18" charset="0"/>
              </a:rPr>
              <a:t>ales and marketing</a:t>
            </a:r>
            <a:r>
              <a:rPr lang="en-CA" sz="1400">
                <a:solidFill>
                  <a:schemeClr val="accent4">
                    <a:lumMod val="75000"/>
                  </a:schemeClr>
                </a:solidFill>
                <a:latin typeface="Times New Roman" panose="02020603050405020304" pitchFamily="18" charset="0"/>
                <a:cs typeface="Times New Roman" panose="02020603050405020304" pitchFamily="18" charset="0"/>
              </a:rPr>
              <a:t>)</a:t>
            </a:r>
          </a:p>
        </p:txBody>
      </p:sp>
      <p:sp>
        <p:nvSpPr>
          <p:cNvPr id="12" name="TextBox 11">
            <a:extLst>
              <a:ext uri="{FF2B5EF4-FFF2-40B4-BE49-F238E27FC236}">
                <a16:creationId xmlns:a16="http://schemas.microsoft.com/office/drawing/2014/main" id="{20F75F80-6BF1-157D-2DF2-04A132948381}"/>
              </a:ext>
            </a:extLst>
          </p:cNvPr>
          <p:cNvSpPr txBox="1"/>
          <p:nvPr/>
        </p:nvSpPr>
        <p:spPr>
          <a:xfrm>
            <a:off x="6530340" y="1473612"/>
            <a:ext cx="5661660" cy="738664"/>
          </a:xfrm>
          <a:prstGeom prst="rect">
            <a:avLst/>
          </a:prstGeom>
          <a:noFill/>
        </p:spPr>
        <p:txBody>
          <a:bodyPr wrap="square">
            <a:spAutoFit/>
          </a:bodyPr>
          <a:lstStyle/>
          <a:p>
            <a:pPr algn="r"/>
            <a:r>
              <a:rPr lang="en-CA" sz="1400">
                <a:solidFill>
                  <a:schemeClr val="accent4">
                    <a:lumMod val="75000"/>
                  </a:schemeClr>
                </a:solidFill>
                <a:latin typeface="Times New Roman" panose="02020603050405020304" pitchFamily="18" charset="0"/>
                <a:cs typeface="Times New Roman" panose="02020603050405020304" pitchFamily="18" charset="0"/>
              </a:rPr>
              <a:t>Revenue (Subscription, Merchant)</a:t>
            </a:r>
          </a:p>
          <a:p>
            <a:pPr algn="r"/>
            <a:r>
              <a:rPr lang="en-CA" sz="1400">
                <a:solidFill>
                  <a:schemeClr val="accent4">
                    <a:lumMod val="75000"/>
                  </a:schemeClr>
                </a:solidFill>
                <a:latin typeface="Times New Roman" panose="02020603050405020304" pitchFamily="18" charset="0"/>
                <a:cs typeface="Times New Roman" panose="02020603050405020304" pitchFamily="18" charset="0"/>
              </a:rPr>
              <a:t>Operating Expense (General and Administrative, S</a:t>
            </a:r>
            <a:r>
              <a:rPr lang="en-US" altLang="zh-CN" sz="1400">
                <a:solidFill>
                  <a:schemeClr val="accent4">
                    <a:lumMod val="75000"/>
                  </a:schemeClr>
                </a:solidFill>
                <a:latin typeface="Times New Roman" panose="02020603050405020304" pitchFamily="18" charset="0"/>
                <a:cs typeface="Times New Roman" panose="02020603050405020304" pitchFamily="18" charset="0"/>
              </a:rPr>
              <a:t>ales and marketing</a:t>
            </a:r>
            <a:r>
              <a:rPr lang="en-CA" sz="1400">
                <a:solidFill>
                  <a:schemeClr val="accent4">
                    <a:lumMod val="75000"/>
                  </a:schemeClr>
                </a:solidFill>
                <a:latin typeface="Times New Roman" panose="02020603050405020304" pitchFamily="18" charset="0"/>
                <a:cs typeface="Times New Roman" panose="02020603050405020304" pitchFamily="18" charset="0"/>
              </a:rPr>
              <a:t>)</a:t>
            </a:r>
          </a:p>
          <a:p>
            <a:pPr algn="r"/>
            <a:endParaRPr lang="en-CA" sz="1400">
              <a:solidFill>
                <a:schemeClr val="accent4">
                  <a:lumMod val="75000"/>
                </a:schemeClr>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4F83A0C-E4D0-168F-AA2F-ED018EAAAD8A}"/>
              </a:ext>
            </a:extLst>
          </p:cNvPr>
          <p:cNvSpPr txBox="1"/>
          <p:nvPr/>
        </p:nvSpPr>
        <p:spPr>
          <a:xfrm>
            <a:off x="6176554" y="5997419"/>
            <a:ext cx="5989320" cy="523220"/>
          </a:xfrm>
          <a:prstGeom prst="rect">
            <a:avLst/>
          </a:prstGeom>
          <a:noFill/>
        </p:spPr>
        <p:txBody>
          <a:bodyPr wrap="square">
            <a:spAutoFit/>
          </a:bodyPr>
          <a:lstStyle/>
          <a:p>
            <a:pPr algn="r"/>
            <a:r>
              <a:rPr lang="en-CA" sz="1400">
                <a:solidFill>
                  <a:schemeClr val="accent4">
                    <a:lumMod val="75000"/>
                  </a:schemeClr>
                </a:solidFill>
                <a:latin typeface="Times New Roman" panose="02020603050405020304" pitchFamily="18" charset="0"/>
                <a:cs typeface="Times New Roman" panose="02020603050405020304" pitchFamily="18" charset="0"/>
              </a:rPr>
              <a:t>Revenue (Subscription, Merchant)</a:t>
            </a:r>
          </a:p>
          <a:p>
            <a:pPr algn="r"/>
            <a:r>
              <a:rPr lang="en-CA" sz="1400">
                <a:solidFill>
                  <a:schemeClr val="accent4">
                    <a:lumMod val="75000"/>
                  </a:schemeClr>
                </a:solidFill>
                <a:latin typeface="Times New Roman" panose="02020603050405020304" pitchFamily="18" charset="0"/>
                <a:cs typeface="Times New Roman" panose="02020603050405020304" pitchFamily="18" charset="0"/>
              </a:rPr>
              <a:t>Operating Expense (General and Administrative, D&amp;R, S</a:t>
            </a:r>
            <a:r>
              <a:rPr lang="en-US" altLang="zh-CN" sz="1400">
                <a:solidFill>
                  <a:schemeClr val="accent4">
                    <a:lumMod val="75000"/>
                  </a:schemeClr>
                </a:solidFill>
                <a:latin typeface="Times New Roman" panose="02020603050405020304" pitchFamily="18" charset="0"/>
                <a:cs typeface="Times New Roman" panose="02020603050405020304" pitchFamily="18" charset="0"/>
              </a:rPr>
              <a:t>ales and marketing</a:t>
            </a:r>
            <a:r>
              <a:rPr lang="en-CA" sz="1400">
                <a:solidFill>
                  <a:schemeClr val="accent4">
                    <a:lumMod val="75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75603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5372088-B868-F327-0207-E8D117674633}"/>
              </a:ext>
            </a:extLst>
          </p:cNvPr>
          <p:cNvSpPr>
            <a:spLocks/>
          </p:cNvSpPr>
          <p:nvPr/>
        </p:nvSpPr>
        <p:spPr>
          <a:xfrm>
            <a:off x="3787175" y="2538553"/>
            <a:ext cx="8244515" cy="4120060"/>
          </a:xfrm>
          <a:prstGeom prst="roundRect">
            <a:avLst/>
          </a:prstGeom>
          <a:solidFill>
            <a:schemeClr val="bg1">
              <a:lumMod val="95000"/>
              <a:alpha val="45000"/>
            </a:schemeClr>
          </a:solidFill>
          <a:ln w="31750">
            <a:solidFill>
              <a:srgbClr val="0099CC"/>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CD261A7E-A0F4-747A-39F4-AE4E7B0AE2A5}"/>
              </a:ext>
            </a:extLst>
          </p:cNvPr>
          <p:cNvSpPr>
            <a:spLocks noGrp="1" noRot="1" noMove="1" noResize="1" noEditPoints="1" noAdjustHandles="1" noChangeArrowheads="1" noChangeShapeType="1"/>
          </p:cNvSpPr>
          <p:nvPr/>
        </p:nvSpPr>
        <p:spPr>
          <a:xfrm>
            <a:off x="160310" y="1885669"/>
            <a:ext cx="8107390" cy="4172230"/>
          </a:xfrm>
          <a:prstGeom prst="roundRect">
            <a:avLst/>
          </a:prstGeom>
          <a:solidFill>
            <a:schemeClr val="bg1">
              <a:lumMod val="95000"/>
              <a:alpha val="67000"/>
            </a:schemeClr>
          </a:solidFill>
          <a:ln w="31750">
            <a:solidFill>
              <a:schemeClr val="accent4">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sp>
        <p:nvSpPr>
          <p:cNvPr id="2" name="Title 1">
            <a:extLst>
              <a:ext uri="{FF2B5EF4-FFF2-40B4-BE49-F238E27FC236}">
                <a16:creationId xmlns:a16="http://schemas.microsoft.com/office/drawing/2014/main" id="{C0649BBF-4B27-23A8-9330-38BB315F090B}"/>
              </a:ext>
            </a:extLst>
          </p:cNvPr>
          <p:cNvSpPr>
            <a:spLocks noGrp="1"/>
          </p:cNvSpPr>
          <p:nvPr>
            <p:ph type="title"/>
          </p:nvPr>
        </p:nvSpPr>
        <p:spPr>
          <a:xfrm>
            <a:off x="248195" y="199387"/>
            <a:ext cx="4567645" cy="738581"/>
          </a:xfrm>
        </p:spPr>
        <p:txBody>
          <a:bodyPr>
            <a:normAutofit fontScale="90000"/>
          </a:bodyPr>
          <a:lstStyle/>
          <a:p>
            <a:r>
              <a:rPr lang="en-IN" b="1">
                <a:latin typeface="Times New Roman" panose="02020603050405020304" pitchFamily="18" charset="0"/>
                <a:cs typeface="Times New Roman" panose="02020603050405020304" pitchFamily="18" charset="0"/>
              </a:rPr>
              <a:t>Ongoing Strategies</a:t>
            </a:r>
            <a:endParaRPr lang="en-US"/>
          </a:p>
        </p:txBody>
      </p:sp>
      <p:sp>
        <p:nvSpPr>
          <p:cNvPr id="9" name="TextBox 8">
            <a:extLst>
              <a:ext uri="{FF2B5EF4-FFF2-40B4-BE49-F238E27FC236}">
                <a16:creationId xmlns:a16="http://schemas.microsoft.com/office/drawing/2014/main" id="{CFADA479-D5BB-EA2C-C4A7-E553A597A9FA}"/>
              </a:ext>
            </a:extLst>
          </p:cNvPr>
          <p:cNvSpPr txBox="1"/>
          <p:nvPr/>
        </p:nvSpPr>
        <p:spPr>
          <a:xfrm>
            <a:off x="620904" y="2408314"/>
            <a:ext cx="2811780" cy="93600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lvl="0" algn="ctr"/>
            <a:r>
              <a:rPr lang="en-CA" sz="2400"/>
              <a:t>Partnership with Social Media</a:t>
            </a:r>
          </a:p>
        </p:txBody>
      </p:sp>
      <p:sp>
        <p:nvSpPr>
          <p:cNvPr id="11" name="TextBox 10">
            <a:extLst>
              <a:ext uri="{FF2B5EF4-FFF2-40B4-BE49-F238E27FC236}">
                <a16:creationId xmlns:a16="http://schemas.microsoft.com/office/drawing/2014/main" id="{48458DB4-6934-6C13-9AB3-E1F27AE1073C}"/>
              </a:ext>
            </a:extLst>
          </p:cNvPr>
          <p:cNvSpPr txBox="1"/>
          <p:nvPr/>
        </p:nvSpPr>
        <p:spPr>
          <a:xfrm>
            <a:off x="4199292" y="4773920"/>
            <a:ext cx="281178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CA" sz="2400"/>
              <a:t>B2B Development</a:t>
            </a:r>
          </a:p>
        </p:txBody>
      </p:sp>
      <p:sp>
        <p:nvSpPr>
          <p:cNvPr id="10" name="TextBox 9">
            <a:extLst>
              <a:ext uri="{FF2B5EF4-FFF2-40B4-BE49-F238E27FC236}">
                <a16:creationId xmlns:a16="http://schemas.microsoft.com/office/drawing/2014/main" id="{7EA28EFF-1A89-112D-7592-F361ABFD603E}"/>
              </a:ext>
            </a:extLst>
          </p:cNvPr>
          <p:cNvSpPr txBox="1"/>
          <p:nvPr/>
        </p:nvSpPr>
        <p:spPr>
          <a:xfrm>
            <a:off x="620904" y="3787158"/>
            <a:ext cx="2811780" cy="461665"/>
          </a:xfrm>
          <a:prstGeom prst="rect">
            <a:avLst/>
          </a:prstGeom>
        </p:spPr>
        <p:style>
          <a:lnRef idx="1">
            <a:schemeClr val="accent3"/>
          </a:lnRef>
          <a:fillRef idx="2">
            <a:schemeClr val="accent3"/>
          </a:fillRef>
          <a:effectRef idx="1">
            <a:schemeClr val="accent3"/>
          </a:effectRef>
          <a:fontRef idx="minor">
            <a:schemeClr val="dk1"/>
          </a:fontRef>
        </p:style>
        <p:txBody>
          <a:bodyPr wrap="square" anchor="ctr" anchorCtr="1">
            <a:spAutoFit/>
          </a:bodyPr>
          <a:lstStyle/>
          <a:p>
            <a:pPr lvl="0" algn="ctr"/>
            <a:r>
              <a:rPr lang="en-US" sz="2400"/>
              <a:t>Price Updating</a:t>
            </a:r>
            <a:endParaRPr lang="en-CA" sz="2400"/>
          </a:p>
        </p:txBody>
      </p:sp>
      <p:sp>
        <p:nvSpPr>
          <p:cNvPr id="20" name="TextBox 19">
            <a:extLst>
              <a:ext uri="{FF2B5EF4-FFF2-40B4-BE49-F238E27FC236}">
                <a16:creationId xmlns:a16="http://schemas.microsoft.com/office/drawing/2014/main" id="{E39BAB7C-8FD3-2ACC-CBBA-BD6F5A4189B5}"/>
              </a:ext>
            </a:extLst>
          </p:cNvPr>
          <p:cNvSpPr txBox="1"/>
          <p:nvPr/>
        </p:nvSpPr>
        <p:spPr>
          <a:xfrm>
            <a:off x="620904" y="4667089"/>
            <a:ext cx="2811780" cy="83099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en-CA" sz="2400"/>
              <a:t>Marketplace Connect</a:t>
            </a:r>
          </a:p>
        </p:txBody>
      </p:sp>
      <p:pic>
        <p:nvPicPr>
          <p:cNvPr id="23" name="Picture 22">
            <a:extLst>
              <a:ext uri="{FF2B5EF4-FFF2-40B4-BE49-F238E27FC236}">
                <a16:creationId xmlns:a16="http://schemas.microsoft.com/office/drawing/2014/main" id="{67E4B68E-321E-97A4-38D6-39ECC5B35F09}"/>
              </a:ext>
            </a:extLst>
          </p:cNvPr>
          <p:cNvPicPr>
            <a:picLocks noChangeAspect="1"/>
          </p:cNvPicPr>
          <p:nvPr/>
        </p:nvPicPr>
        <p:blipFill>
          <a:blip r:embed="rId3"/>
          <a:stretch>
            <a:fillRect/>
          </a:stretch>
        </p:blipFill>
        <p:spPr>
          <a:xfrm>
            <a:off x="616676" y="7079951"/>
            <a:ext cx="9054131" cy="1200328"/>
          </a:xfrm>
          <a:prstGeom prst="rect">
            <a:avLst/>
          </a:prstGeom>
        </p:spPr>
      </p:pic>
      <p:sp>
        <p:nvSpPr>
          <p:cNvPr id="12" name="TextBox 11">
            <a:extLst>
              <a:ext uri="{FF2B5EF4-FFF2-40B4-BE49-F238E27FC236}">
                <a16:creationId xmlns:a16="http://schemas.microsoft.com/office/drawing/2014/main" id="{C4C5C7BB-24D5-AADB-4497-0168E53E622E}"/>
              </a:ext>
            </a:extLst>
          </p:cNvPr>
          <p:cNvSpPr txBox="1"/>
          <p:nvPr/>
        </p:nvSpPr>
        <p:spPr>
          <a:xfrm>
            <a:off x="8960321" y="3080354"/>
            <a:ext cx="281178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lvl="0" algn="ctr"/>
            <a:r>
              <a:rPr lang="en-CA" sz="2400"/>
              <a:t>Cutting Logistic Business</a:t>
            </a:r>
          </a:p>
        </p:txBody>
      </p:sp>
      <p:sp>
        <p:nvSpPr>
          <p:cNvPr id="15" name="TextBox 14">
            <a:extLst>
              <a:ext uri="{FF2B5EF4-FFF2-40B4-BE49-F238E27FC236}">
                <a16:creationId xmlns:a16="http://schemas.microsoft.com/office/drawing/2014/main" id="{543F84D5-5FEF-272A-679D-01CF852FA5AB}"/>
              </a:ext>
            </a:extLst>
          </p:cNvPr>
          <p:cNvSpPr txBox="1"/>
          <p:nvPr/>
        </p:nvSpPr>
        <p:spPr>
          <a:xfrm>
            <a:off x="5117120" y="3417825"/>
            <a:ext cx="2811780" cy="1200329"/>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algn="ctr"/>
            <a:r>
              <a:rPr lang="en-CA" sz="2400"/>
              <a:t>Financial Solutions and Fintech Development</a:t>
            </a:r>
          </a:p>
        </p:txBody>
      </p:sp>
      <p:sp>
        <p:nvSpPr>
          <p:cNvPr id="16" name="TextBox 15">
            <a:extLst>
              <a:ext uri="{FF2B5EF4-FFF2-40B4-BE49-F238E27FC236}">
                <a16:creationId xmlns:a16="http://schemas.microsoft.com/office/drawing/2014/main" id="{B9EEB5C4-59F7-C93D-D52E-E39221F6A576}"/>
              </a:ext>
            </a:extLst>
          </p:cNvPr>
          <p:cNvSpPr txBox="1"/>
          <p:nvPr/>
        </p:nvSpPr>
        <p:spPr>
          <a:xfrm>
            <a:off x="4199292" y="2794471"/>
            <a:ext cx="281178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lvl="0" algn="ctr"/>
            <a:r>
              <a:rPr lang="en-CA" sz="2400"/>
              <a:t>AI Development</a:t>
            </a:r>
          </a:p>
        </p:txBody>
      </p:sp>
      <p:sp>
        <p:nvSpPr>
          <p:cNvPr id="19" name="TextBox 18">
            <a:extLst>
              <a:ext uri="{FF2B5EF4-FFF2-40B4-BE49-F238E27FC236}">
                <a16:creationId xmlns:a16="http://schemas.microsoft.com/office/drawing/2014/main" id="{CD17192D-AA90-D0BF-738A-461859305F6A}"/>
              </a:ext>
            </a:extLst>
          </p:cNvPr>
          <p:cNvSpPr txBox="1"/>
          <p:nvPr/>
        </p:nvSpPr>
        <p:spPr>
          <a:xfrm>
            <a:off x="5117120" y="5373920"/>
            <a:ext cx="2811780"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lvl="0" algn="ctr"/>
            <a:r>
              <a:rPr lang="en-CA" sz="2400"/>
              <a:t>Retail Plan</a:t>
            </a:r>
          </a:p>
        </p:txBody>
      </p:sp>
      <p:sp>
        <p:nvSpPr>
          <p:cNvPr id="22" name="Title 1">
            <a:extLst>
              <a:ext uri="{FF2B5EF4-FFF2-40B4-BE49-F238E27FC236}">
                <a16:creationId xmlns:a16="http://schemas.microsoft.com/office/drawing/2014/main" id="{F62E7424-3924-6FC7-E084-C8C61B643638}"/>
              </a:ext>
            </a:extLst>
          </p:cNvPr>
          <p:cNvSpPr txBox="1">
            <a:spLocks/>
          </p:cNvSpPr>
          <p:nvPr/>
        </p:nvSpPr>
        <p:spPr>
          <a:xfrm>
            <a:off x="160310" y="1117490"/>
            <a:ext cx="3921034" cy="738581"/>
          </a:xfrm>
          <a:prstGeom prst="rect">
            <a:avLst/>
          </a:prstGeom>
        </p:spPr>
        <p:txBody>
          <a:bodyPr vert="horz" lIns="91440" tIns="45720" rIns="91440" bIns="45720" rtlCol="0" anchor="b">
            <a:normAutofit fontScale="975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r>
              <a:rPr lang="en-US" altLang="zh-CN" sz="4000">
                <a:solidFill>
                  <a:srgbClr val="B04869"/>
                </a:solidFill>
                <a:latin typeface="Times New Roman" panose="02020603050405020304" pitchFamily="18" charset="0"/>
                <a:cs typeface="Times New Roman" panose="02020603050405020304" pitchFamily="18" charset="0"/>
              </a:rPr>
              <a:t>revenue-related</a:t>
            </a:r>
            <a:endParaRPr lang="en-US" sz="4000">
              <a:solidFill>
                <a:srgbClr val="B04869"/>
              </a:solidFill>
            </a:endParaRPr>
          </a:p>
        </p:txBody>
      </p:sp>
      <p:sp>
        <p:nvSpPr>
          <p:cNvPr id="24" name="Title 1">
            <a:extLst>
              <a:ext uri="{FF2B5EF4-FFF2-40B4-BE49-F238E27FC236}">
                <a16:creationId xmlns:a16="http://schemas.microsoft.com/office/drawing/2014/main" id="{11AFAA01-C8C4-1E64-F80D-ACC488613F76}"/>
              </a:ext>
            </a:extLst>
          </p:cNvPr>
          <p:cNvSpPr txBox="1">
            <a:spLocks/>
          </p:cNvSpPr>
          <p:nvPr/>
        </p:nvSpPr>
        <p:spPr>
          <a:xfrm>
            <a:off x="8155288" y="1785121"/>
            <a:ext cx="3921034" cy="738581"/>
          </a:xfrm>
          <a:prstGeom prst="rect">
            <a:avLst/>
          </a:prstGeom>
        </p:spPr>
        <p:txBody>
          <a:bodyPr vert="horz" lIns="91440" tIns="45720" rIns="91440" bIns="45720" rtlCol="0" anchor="b">
            <a:normAutofit fontScale="97500"/>
          </a:bodyPr>
          <a:lst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a:lstStyle>
          <a:p>
            <a:pPr algn="r"/>
            <a:r>
              <a:rPr lang="en-US" altLang="zh-CN" sz="4000">
                <a:solidFill>
                  <a:srgbClr val="0070C0"/>
                </a:solidFill>
                <a:latin typeface="Times New Roman" panose="02020603050405020304" pitchFamily="18" charset="0"/>
                <a:cs typeface="Times New Roman" panose="02020603050405020304" pitchFamily="18" charset="0"/>
              </a:rPr>
              <a:t>expense-related</a:t>
            </a:r>
            <a:endParaRPr lang="en-US" sz="4000">
              <a:solidFill>
                <a:srgbClr val="0070C0"/>
              </a:solidFill>
            </a:endParaRPr>
          </a:p>
        </p:txBody>
      </p:sp>
    </p:spTree>
    <p:extLst>
      <p:ext uri="{BB962C8B-B14F-4D97-AF65-F5344CB8AC3E}">
        <p14:creationId xmlns:p14="http://schemas.microsoft.com/office/powerpoint/2010/main" val="4280538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DC9346-2CD9-2714-A812-E1615FA6879B}"/>
              </a:ext>
            </a:extLst>
          </p:cNvPr>
          <p:cNvSpPr txBox="1"/>
          <p:nvPr/>
        </p:nvSpPr>
        <p:spPr>
          <a:xfrm>
            <a:off x="410343" y="1119095"/>
            <a:ext cx="2352038" cy="707886"/>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Principal Cash Requirements​</a:t>
            </a:r>
            <a:endParaRPr lang="en-US" sz="2000">
              <a:latin typeface="Times New Roman"/>
              <a:cs typeface="Times New Roman"/>
            </a:endParaRPr>
          </a:p>
        </p:txBody>
      </p:sp>
      <p:sp>
        <p:nvSpPr>
          <p:cNvPr id="5" name="TextBox 4">
            <a:extLst>
              <a:ext uri="{FF2B5EF4-FFF2-40B4-BE49-F238E27FC236}">
                <a16:creationId xmlns:a16="http://schemas.microsoft.com/office/drawing/2014/main" id="{66B31B6A-A224-09BC-E97F-2C6AB0E41F28}"/>
              </a:ext>
            </a:extLst>
          </p:cNvPr>
          <p:cNvSpPr txBox="1"/>
          <p:nvPr/>
        </p:nvSpPr>
        <p:spPr>
          <a:xfrm>
            <a:off x="3197841" y="1009170"/>
            <a:ext cx="4865463" cy="923330"/>
          </a:xfrm>
          <a:prstGeom prst="rect">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For working capital and capital expenditures; working capital on </a:t>
            </a:r>
            <a:r>
              <a:rPr lang="en-US" b="1">
                <a:latin typeface="Times New Roman"/>
                <a:cs typeface="Times New Roman"/>
              </a:rPr>
              <a:t>September 30, 2023,</a:t>
            </a:r>
            <a:r>
              <a:rPr lang="en-US">
                <a:latin typeface="Times New Roman"/>
                <a:cs typeface="Times New Roman"/>
              </a:rPr>
              <a:t> was </a:t>
            </a:r>
            <a:r>
              <a:rPr lang="en-US" b="1">
                <a:latin typeface="Times New Roman"/>
                <a:cs typeface="Times New Roman"/>
              </a:rPr>
              <a:t>$5.6 billion</a:t>
            </a:r>
            <a:r>
              <a:rPr lang="en-US">
                <a:latin typeface="Times New Roman"/>
                <a:cs typeface="Times New Roman"/>
              </a:rPr>
              <a:t>.​</a:t>
            </a:r>
          </a:p>
        </p:txBody>
      </p:sp>
      <p:sp>
        <p:nvSpPr>
          <p:cNvPr id="6" name="TextBox 5">
            <a:extLst>
              <a:ext uri="{FF2B5EF4-FFF2-40B4-BE49-F238E27FC236}">
                <a16:creationId xmlns:a16="http://schemas.microsoft.com/office/drawing/2014/main" id="{0433088D-9724-D4A4-8FAF-0A0A2E7A2D3F}"/>
              </a:ext>
            </a:extLst>
          </p:cNvPr>
          <p:cNvSpPr txBox="1"/>
          <p:nvPr/>
        </p:nvSpPr>
        <p:spPr>
          <a:xfrm>
            <a:off x="8690968" y="1275458"/>
            <a:ext cx="3127348" cy="400110"/>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374151"/>
                </a:solidFill>
                <a:latin typeface="Times New Roman"/>
                <a:cs typeface="Times New Roman"/>
              </a:rPr>
              <a:t>Strong liquidity position</a:t>
            </a:r>
            <a:endParaRPr lang="en-US" sz="2000" b="1">
              <a:latin typeface="Times New Roman"/>
              <a:cs typeface="Times New Roman"/>
            </a:endParaRPr>
          </a:p>
        </p:txBody>
      </p:sp>
      <p:sp>
        <p:nvSpPr>
          <p:cNvPr id="7" name="TextBox 6">
            <a:extLst>
              <a:ext uri="{FF2B5EF4-FFF2-40B4-BE49-F238E27FC236}">
                <a16:creationId xmlns:a16="http://schemas.microsoft.com/office/drawing/2014/main" id="{AC7C0129-0291-FE2A-0731-D5829512C676}"/>
              </a:ext>
            </a:extLst>
          </p:cNvPr>
          <p:cNvSpPr txBox="1"/>
          <p:nvPr/>
        </p:nvSpPr>
        <p:spPr>
          <a:xfrm>
            <a:off x="410343" y="2631217"/>
            <a:ext cx="2352754" cy="707886"/>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Cash Management Program (Sep 2023)​</a:t>
            </a:r>
            <a:endParaRPr lang="en-US" sz="2000">
              <a:latin typeface="Times New Roman"/>
              <a:cs typeface="Times New Roman"/>
            </a:endParaRPr>
          </a:p>
        </p:txBody>
      </p:sp>
      <p:sp>
        <p:nvSpPr>
          <p:cNvPr id="8" name="TextBox 7">
            <a:extLst>
              <a:ext uri="{FF2B5EF4-FFF2-40B4-BE49-F238E27FC236}">
                <a16:creationId xmlns:a16="http://schemas.microsoft.com/office/drawing/2014/main" id="{324ED5B8-0135-0CD8-192D-12D4B38DFB1F}"/>
              </a:ext>
            </a:extLst>
          </p:cNvPr>
          <p:cNvSpPr txBox="1"/>
          <p:nvPr/>
        </p:nvSpPr>
        <p:spPr>
          <a:xfrm>
            <a:off x="3200399" y="2539160"/>
            <a:ext cx="4859166" cy="923330"/>
          </a:xfrm>
          <a:prstGeom prst="rect">
            <a:avLst/>
          </a:prstGeom>
          <a:no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Cash, cash equivalents, and marketable securities totaled </a:t>
            </a:r>
            <a:r>
              <a:rPr lang="en-US" b="1">
                <a:latin typeface="Times New Roman"/>
                <a:cs typeface="Times New Roman"/>
              </a:rPr>
              <a:t>$4.9 billion</a:t>
            </a:r>
            <a:r>
              <a:rPr lang="en-US">
                <a:latin typeface="Times New Roman"/>
                <a:cs typeface="Times New Roman"/>
              </a:rPr>
              <a:t>, held for operations, working capital, and capital preservation purposes.​</a:t>
            </a:r>
          </a:p>
        </p:txBody>
      </p:sp>
      <p:sp>
        <p:nvSpPr>
          <p:cNvPr id="9" name="TextBox 8">
            <a:extLst>
              <a:ext uri="{FF2B5EF4-FFF2-40B4-BE49-F238E27FC236}">
                <a16:creationId xmlns:a16="http://schemas.microsoft.com/office/drawing/2014/main" id="{C7FBE3B7-69EC-B325-3AC1-1B423A4CA287}"/>
              </a:ext>
            </a:extLst>
          </p:cNvPr>
          <p:cNvSpPr txBox="1"/>
          <p:nvPr/>
        </p:nvSpPr>
        <p:spPr>
          <a:xfrm>
            <a:off x="8691838" y="2495078"/>
            <a:ext cx="3127348" cy="101566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374151"/>
                </a:solidFill>
                <a:latin typeface="Times New Roman"/>
                <a:cs typeface="Times New Roman"/>
              </a:rPr>
              <a:t>Holding a large amount of cash and equivalents for operations</a:t>
            </a:r>
            <a:endParaRPr lang="en-US" sz="2000" b="1">
              <a:latin typeface="Times New Roman"/>
              <a:cs typeface="Times New Roman"/>
            </a:endParaRPr>
          </a:p>
        </p:txBody>
      </p:sp>
      <p:sp>
        <p:nvSpPr>
          <p:cNvPr id="10" name="TextBox 9">
            <a:extLst>
              <a:ext uri="{FF2B5EF4-FFF2-40B4-BE49-F238E27FC236}">
                <a16:creationId xmlns:a16="http://schemas.microsoft.com/office/drawing/2014/main" id="{E699151E-7D2C-D6DE-83DE-833B87211707}"/>
              </a:ext>
            </a:extLst>
          </p:cNvPr>
          <p:cNvSpPr txBox="1"/>
          <p:nvPr/>
        </p:nvSpPr>
        <p:spPr>
          <a:xfrm>
            <a:off x="410598" y="4145028"/>
            <a:ext cx="2352754" cy="707886"/>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Issuance of Notes (Sep 2020)​</a:t>
            </a:r>
            <a:endParaRPr lang="en-US" sz="2000">
              <a:latin typeface="Times New Roman"/>
              <a:cs typeface="Times New Roman"/>
            </a:endParaRPr>
          </a:p>
        </p:txBody>
      </p:sp>
      <p:sp>
        <p:nvSpPr>
          <p:cNvPr id="11" name="TextBox 10">
            <a:extLst>
              <a:ext uri="{FF2B5EF4-FFF2-40B4-BE49-F238E27FC236}">
                <a16:creationId xmlns:a16="http://schemas.microsoft.com/office/drawing/2014/main" id="{FCF31789-5CB4-C5F6-99A7-E876D3714963}"/>
              </a:ext>
            </a:extLst>
          </p:cNvPr>
          <p:cNvSpPr txBox="1"/>
          <p:nvPr/>
        </p:nvSpPr>
        <p:spPr>
          <a:xfrm>
            <a:off x="3219292" y="4176515"/>
            <a:ext cx="4840273" cy="646331"/>
          </a:xfrm>
          <a:prstGeom prst="rect">
            <a:avLst/>
          </a:prstGeom>
          <a:noFill/>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Invested </a:t>
            </a:r>
            <a:r>
              <a:rPr lang="en-US" b="1">
                <a:latin typeface="Times New Roman"/>
                <a:cs typeface="Times New Roman"/>
              </a:rPr>
              <a:t>$200 million</a:t>
            </a:r>
            <a:r>
              <a:rPr lang="en-US">
                <a:latin typeface="Times New Roman"/>
                <a:cs typeface="Times New Roman"/>
              </a:rPr>
              <a:t> in a private company through the purchase of convertible notes.​</a:t>
            </a:r>
          </a:p>
        </p:txBody>
      </p:sp>
      <p:sp>
        <p:nvSpPr>
          <p:cNvPr id="12" name="TextBox 11">
            <a:extLst>
              <a:ext uri="{FF2B5EF4-FFF2-40B4-BE49-F238E27FC236}">
                <a16:creationId xmlns:a16="http://schemas.microsoft.com/office/drawing/2014/main" id="{BC7BCA03-D3DC-C2E1-5D51-3E83B3BC18E3}"/>
              </a:ext>
            </a:extLst>
          </p:cNvPr>
          <p:cNvSpPr txBox="1"/>
          <p:nvPr/>
        </p:nvSpPr>
        <p:spPr>
          <a:xfrm>
            <a:off x="410599" y="5662730"/>
            <a:ext cx="2352755" cy="707886"/>
          </a:xfrm>
          <a:prstGeom prst="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Issuance of Notes (Sep 2020)​</a:t>
            </a:r>
            <a:endParaRPr lang="en-US" sz="2000">
              <a:latin typeface="Times New Roman"/>
              <a:cs typeface="Times New Roman"/>
            </a:endParaRPr>
          </a:p>
        </p:txBody>
      </p:sp>
      <p:sp>
        <p:nvSpPr>
          <p:cNvPr id="13" name="TextBox 12">
            <a:extLst>
              <a:ext uri="{FF2B5EF4-FFF2-40B4-BE49-F238E27FC236}">
                <a16:creationId xmlns:a16="http://schemas.microsoft.com/office/drawing/2014/main" id="{0B010F24-F01A-E24B-F9EC-9B913F11DFE2}"/>
              </a:ext>
            </a:extLst>
          </p:cNvPr>
          <p:cNvSpPr txBox="1"/>
          <p:nvPr/>
        </p:nvSpPr>
        <p:spPr>
          <a:xfrm>
            <a:off x="3257077" y="5555672"/>
            <a:ext cx="4802488" cy="923330"/>
          </a:xfrm>
          <a:prstGeom prst="rect">
            <a:avLst/>
          </a:prstGeom>
          <a:noFill/>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cs typeface="Times New Roman"/>
              </a:rPr>
              <a:t>Issued </a:t>
            </a:r>
            <a:r>
              <a:rPr lang="en-US" b="1">
                <a:latin typeface="Times New Roman"/>
                <a:cs typeface="Times New Roman"/>
              </a:rPr>
              <a:t>$920 million </a:t>
            </a:r>
            <a:r>
              <a:rPr lang="en-US">
                <a:latin typeface="Times New Roman"/>
                <a:cs typeface="Times New Roman"/>
              </a:rPr>
              <a:t>aggregate principal amount </a:t>
            </a:r>
            <a:endParaRPr lang="en-US">
              <a:latin typeface="Avenir Next LT Pro"/>
              <a:cs typeface="Times New Roman"/>
            </a:endParaRPr>
          </a:p>
          <a:p>
            <a:r>
              <a:rPr lang="en-US">
                <a:latin typeface="Times New Roman"/>
                <a:cs typeface="Times New Roman"/>
              </a:rPr>
              <a:t>of Notes with a fixed annual interest rate of </a:t>
            </a:r>
            <a:r>
              <a:rPr lang="en-US" b="1">
                <a:latin typeface="Times New Roman"/>
                <a:cs typeface="Times New Roman"/>
              </a:rPr>
              <a:t>0.125%</a:t>
            </a:r>
            <a:r>
              <a:rPr lang="en-US">
                <a:latin typeface="Times New Roman"/>
                <a:cs typeface="Times New Roman"/>
              </a:rPr>
              <a:t>.​</a:t>
            </a:r>
            <a:endParaRPr lang="en-US"/>
          </a:p>
        </p:txBody>
      </p:sp>
      <p:sp>
        <p:nvSpPr>
          <p:cNvPr id="14" name="TextBox 13">
            <a:extLst>
              <a:ext uri="{FF2B5EF4-FFF2-40B4-BE49-F238E27FC236}">
                <a16:creationId xmlns:a16="http://schemas.microsoft.com/office/drawing/2014/main" id="{659C6510-BCE4-907F-400D-0F3D152B31F6}"/>
              </a:ext>
            </a:extLst>
          </p:cNvPr>
          <p:cNvSpPr txBox="1"/>
          <p:nvPr/>
        </p:nvSpPr>
        <p:spPr>
          <a:xfrm>
            <a:off x="8691839" y="3993888"/>
            <a:ext cx="3127348" cy="1015663"/>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374151"/>
                </a:solidFill>
                <a:latin typeface="Times New Roman"/>
                <a:cs typeface="Times New Roman"/>
              </a:rPr>
              <a:t>Strategic diversification and potential for future equity conversion</a:t>
            </a:r>
            <a:endParaRPr lang="en-US" sz="2000" b="1">
              <a:latin typeface="Times New Roman"/>
              <a:cs typeface="Times New Roman"/>
            </a:endParaRPr>
          </a:p>
        </p:txBody>
      </p:sp>
      <p:sp>
        <p:nvSpPr>
          <p:cNvPr id="15" name="TextBox 14">
            <a:extLst>
              <a:ext uri="{FF2B5EF4-FFF2-40B4-BE49-F238E27FC236}">
                <a16:creationId xmlns:a16="http://schemas.microsoft.com/office/drawing/2014/main" id="{5425FE01-EF48-8BE8-9AA0-2427BEA67D79}"/>
              </a:ext>
            </a:extLst>
          </p:cNvPr>
          <p:cNvSpPr txBox="1"/>
          <p:nvPr/>
        </p:nvSpPr>
        <p:spPr>
          <a:xfrm>
            <a:off x="8672945" y="5511591"/>
            <a:ext cx="3146240" cy="1015663"/>
          </a:xfrm>
          <a:prstGeom prst="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374151"/>
                </a:solidFill>
                <a:latin typeface="Times New Roman"/>
                <a:cs typeface="Times New Roman"/>
              </a:rPr>
              <a:t>The fixed interest rate on the issued Notes minimizes interest rate risk</a:t>
            </a:r>
            <a:endParaRPr lang="en-US" sz="2000" b="1">
              <a:latin typeface="Times New Roman"/>
              <a:cs typeface="Times New Roman"/>
            </a:endParaRPr>
          </a:p>
        </p:txBody>
      </p:sp>
      <p:sp>
        <p:nvSpPr>
          <p:cNvPr id="2" name="TextBox 1">
            <a:extLst>
              <a:ext uri="{FF2B5EF4-FFF2-40B4-BE49-F238E27FC236}">
                <a16:creationId xmlns:a16="http://schemas.microsoft.com/office/drawing/2014/main" id="{869A0246-CBB7-2735-34E4-1737C7F3E933}"/>
              </a:ext>
            </a:extLst>
          </p:cNvPr>
          <p:cNvSpPr txBox="1"/>
          <p:nvPr/>
        </p:nvSpPr>
        <p:spPr>
          <a:xfrm>
            <a:off x="177590" y="95723"/>
            <a:ext cx="465764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Times New Roman"/>
                <a:cs typeface="Times New Roman"/>
              </a:rPr>
              <a:t>Financial Activities</a:t>
            </a:r>
            <a:endParaRPr lang="en-US" sz="4000"/>
          </a:p>
        </p:txBody>
      </p:sp>
    </p:spTree>
    <p:extLst>
      <p:ext uri="{BB962C8B-B14F-4D97-AF65-F5344CB8AC3E}">
        <p14:creationId xmlns:p14="http://schemas.microsoft.com/office/powerpoint/2010/main" val="594391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ED9996-C1A4-5741-6D95-57DB5ECD2836}"/>
              </a:ext>
            </a:extLst>
          </p:cNvPr>
          <p:cNvSpPr txBox="1"/>
          <p:nvPr/>
        </p:nvSpPr>
        <p:spPr>
          <a:xfrm>
            <a:off x="297243" y="933292"/>
            <a:ext cx="2825067" cy="707886"/>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Cash and Marketable Securities (Sep 2023)​</a:t>
            </a:r>
            <a:endParaRPr lang="en-US" sz="2000">
              <a:latin typeface="Times New Roman"/>
              <a:cs typeface="Times New Roman"/>
            </a:endParaRPr>
          </a:p>
        </p:txBody>
      </p:sp>
      <p:sp>
        <p:nvSpPr>
          <p:cNvPr id="3" name="TextBox 2">
            <a:extLst>
              <a:ext uri="{FF2B5EF4-FFF2-40B4-BE49-F238E27FC236}">
                <a16:creationId xmlns:a16="http://schemas.microsoft.com/office/drawing/2014/main" id="{A51ECA6A-C978-6585-8CDC-04FF05C177F6}"/>
              </a:ext>
            </a:extLst>
          </p:cNvPr>
          <p:cNvSpPr txBox="1"/>
          <p:nvPr/>
        </p:nvSpPr>
        <p:spPr>
          <a:xfrm>
            <a:off x="3414516" y="996267"/>
            <a:ext cx="5356670" cy="584775"/>
          </a:xfrm>
          <a:prstGeom prst="rect">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Decreased by </a:t>
            </a:r>
            <a:r>
              <a:rPr lang="en-US" sz="1600" b="1">
                <a:latin typeface="Times New Roman"/>
                <a:cs typeface="Times New Roman"/>
              </a:rPr>
              <a:t>$135 million</a:t>
            </a:r>
            <a:r>
              <a:rPr lang="en-US" sz="1600">
                <a:latin typeface="Times New Roman"/>
                <a:cs typeface="Times New Roman"/>
              </a:rPr>
              <a:t> to </a:t>
            </a:r>
            <a:r>
              <a:rPr lang="en-US" sz="1600" b="1">
                <a:latin typeface="Times New Roman"/>
                <a:cs typeface="Times New Roman"/>
              </a:rPr>
              <a:t>$4.9 billion</a:t>
            </a:r>
            <a:r>
              <a:rPr lang="en-US" sz="1600">
                <a:latin typeface="Times New Roman"/>
                <a:cs typeface="Times New Roman"/>
              </a:rPr>
              <a:t> from </a:t>
            </a:r>
            <a:r>
              <a:rPr lang="en-US" sz="1600" b="1">
                <a:latin typeface="Times New Roman"/>
                <a:cs typeface="Times New Roman"/>
              </a:rPr>
              <a:t>$5.1 billion</a:t>
            </a:r>
            <a:r>
              <a:rPr lang="en-US" sz="1600">
                <a:latin typeface="Times New Roman"/>
                <a:cs typeface="Times New Roman"/>
              </a:rPr>
              <a:t> as of December 31, 2022.​</a:t>
            </a:r>
          </a:p>
        </p:txBody>
      </p:sp>
      <p:sp>
        <p:nvSpPr>
          <p:cNvPr id="4" name="TextBox 3">
            <a:extLst>
              <a:ext uri="{FF2B5EF4-FFF2-40B4-BE49-F238E27FC236}">
                <a16:creationId xmlns:a16="http://schemas.microsoft.com/office/drawing/2014/main" id="{EBD1AFC3-4135-4D66-D7F3-E6911F543C56}"/>
              </a:ext>
            </a:extLst>
          </p:cNvPr>
          <p:cNvSpPr txBox="1"/>
          <p:nvPr/>
        </p:nvSpPr>
        <p:spPr>
          <a:xfrm>
            <a:off x="9164152" y="933293"/>
            <a:ext cx="2743200" cy="707886"/>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374151"/>
                </a:solidFill>
                <a:latin typeface="Times New Roman"/>
                <a:cs typeface="Times New Roman"/>
              </a:rPr>
              <a:t>Suggests a reduction in liquid assets</a:t>
            </a:r>
            <a:endParaRPr lang="en-US" sz="2000" b="1">
              <a:latin typeface="Times New Roman"/>
              <a:cs typeface="Times New Roman"/>
            </a:endParaRPr>
          </a:p>
        </p:txBody>
      </p:sp>
      <p:sp>
        <p:nvSpPr>
          <p:cNvPr id="5" name="TextBox 4">
            <a:extLst>
              <a:ext uri="{FF2B5EF4-FFF2-40B4-BE49-F238E27FC236}">
                <a16:creationId xmlns:a16="http://schemas.microsoft.com/office/drawing/2014/main" id="{EFD80EC4-7663-82D8-2B1C-A00BF555E021}"/>
              </a:ext>
            </a:extLst>
          </p:cNvPr>
          <p:cNvSpPr txBox="1"/>
          <p:nvPr/>
        </p:nvSpPr>
        <p:spPr>
          <a:xfrm>
            <a:off x="3414517" y="2029061"/>
            <a:ext cx="5356670" cy="584775"/>
          </a:xfrm>
          <a:prstGeom prst="rect">
            <a:avLst/>
          </a:prstGeom>
          <a:noFill/>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Primarily through the sale of equity securities and the sale of Notes, raising approximately </a:t>
            </a:r>
            <a:r>
              <a:rPr lang="en-US" sz="1600" b="1">
                <a:latin typeface="Times New Roman"/>
                <a:cs typeface="Times New Roman"/>
              </a:rPr>
              <a:t>$7.8 billion</a:t>
            </a:r>
            <a:r>
              <a:rPr lang="en-US" sz="1600">
                <a:latin typeface="Times New Roman"/>
                <a:cs typeface="Times New Roman"/>
              </a:rPr>
              <a:t> net of issuance costs.​</a:t>
            </a:r>
          </a:p>
        </p:txBody>
      </p:sp>
      <p:sp>
        <p:nvSpPr>
          <p:cNvPr id="6" name="TextBox 2">
            <a:extLst>
              <a:ext uri="{FF2B5EF4-FFF2-40B4-BE49-F238E27FC236}">
                <a16:creationId xmlns:a16="http://schemas.microsoft.com/office/drawing/2014/main" id="{E426C5C7-D8B5-CE60-BCE3-68FA3528ADBA}"/>
              </a:ext>
            </a:extLst>
          </p:cNvPr>
          <p:cNvSpPr txBox="1"/>
          <p:nvPr/>
        </p:nvSpPr>
        <p:spPr>
          <a:xfrm>
            <a:off x="297244" y="2098334"/>
            <a:ext cx="2825067" cy="400110"/>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latin typeface="Times New Roman"/>
                <a:cs typeface="Times New Roman"/>
              </a:rPr>
              <a:t>Financing Operations​</a:t>
            </a:r>
            <a:endParaRPr lang="en-US" sz="2000">
              <a:latin typeface="Times New Roman"/>
              <a:cs typeface="Times New Roman"/>
            </a:endParaRPr>
          </a:p>
        </p:txBody>
      </p:sp>
      <p:sp>
        <p:nvSpPr>
          <p:cNvPr id="7" name="TextBox 6">
            <a:extLst>
              <a:ext uri="{FF2B5EF4-FFF2-40B4-BE49-F238E27FC236}">
                <a16:creationId xmlns:a16="http://schemas.microsoft.com/office/drawing/2014/main" id="{54F49F0B-640D-4CBE-7807-73DA6F96AB2E}"/>
              </a:ext>
            </a:extLst>
          </p:cNvPr>
          <p:cNvSpPr txBox="1"/>
          <p:nvPr/>
        </p:nvSpPr>
        <p:spPr>
          <a:xfrm>
            <a:off x="9164152" y="3225590"/>
            <a:ext cx="2743200" cy="1015663"/>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374151"/>
                </a:solidFill>
                <a:latin typeface="Times New Roman"/>
                <a:cs typeface="Times New Roman"/>
              </a:rPr>
              <a:t>Increase in shareholder equity dilution and debt burden.</a:t>
            </a:r>
            <a:endParaRPr lang="en-US" sz="2000" b="1">
              <a:latin typeface="Times New Roman"/>
              <a:cs typeface="Times New Roman"/>
            </a:endParaRPr>
          </a:p>
        </p:txBody>
      </p:sp>
      <p:sp>
        <p:nvSpPr>
          <p:cNvPr id="8" name="TextBox 7">
            <a:extLst>
              <a:ext uri="{FF2B5EF4-FFF2-40B4-BE49-F238E27FC236}">
                <a16:creationId xmlns:a16="http://schemas.microsoft.com/office/drawing/2014/main" id="{EA8F967F-7768-0264-102E-04F539460DE7}"/>
              </a:ext>
            </a:extLst>
          </p:cNvPr>
          <p:cNvSpPr txBox="1"/>
          <p:nvPr/>
        </p:nvSpPr>
        <p:spPr>
          <a:xfrm>
            <a:off x="297243" y="3376731"/>
            <a:ext cx="2825067" cy="707886"/>
          </a:xfrm>
          <a:prstGeom prst="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Shelf Prospectus (Sep 2022)​</a:t>
            </a:r>
            <a:endParaRPr lang="en-US" sz="2000">
              <a:latin typeface="Times New Roman"/>
              <a:cs typeface="Times New Roman"/>
            </a:endParaRPr>
          </a:p>
        </p:txBody>
      </p:sp>
      <p:sp>
        <p:nvSpPr>
          <p:cNvPr id="9" name="TextBox 8">
            <a:extLst>
              <a:ext uri="{FF2B5EF4-FFF2-40B4-BE49-F238E27FC236}">
                <a16:creationId xmlns:a16="http://schemas.microsoft.com/office/drawing/2014/main" id="{5D5D4942-38BE-BAEA-FA99-49B4C641816E}"/>
              </a:ext>
            </a:extLst>
          </p:cNvPr>
          <p:cNvSpPr txBox="1"/>
          <p:nvPr/>
        </p:nvSpPr>
        <p:spPr>
          <a:xfrm>
            <a:off x="3414516" y="3068152"/>
            <a:ext cx="5356670" cy="1323439"/>
          </a:xfrm>
          <a:prstGeom prst="rect">
            <a:avLst/>
          </a:prstGeom>
          <a:noFill/>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Filing of a new short-form base shelf prospectus allowing Shopify to offer an unlimited amount of Class A subordinate voting shares, preferred shares, debt securities, warrants, subscription receipts, units, or any combination thereof during a </a:t>
            </a:r>
            <a:r>
              <a:rPr lang="en-US" sz="1600" b="1">
                <a:latin typeface="Times New Roman"/>
                <a:cs typeface="Times New Roman"/>
              </a:rPr>
              <a:t>25-month</a:t>
            </a:r>
            <a:r>
              <a:rPr lang="en-US" sz="1600">
                <a:latin typeface="Times New Roman"/>
                <a:cs typeface="Times New Roman"/>
              </a:rPr>
              <a:t> period starting September 9, 2022.​</a:t>
            </a:r>
          </a:p>
        </p:txBody>
      </p:sp>
      <p:sp>
        <p:nvSpPr>
          <p:cNvPr id="10" name="TextBox 9">
            <a:extLst>
              <a:ext uri="{FF2B5EF4-FFF2-40B4-BE49-F238E27FC236}">
                <a16:creationId xmlns:a16="http://schemas.microsoft.com/office/drawing/2014/main" id="{E7EE0C6E-EB0D-0E40-0FE4-ABB68483E1C0}"/>
              </a:ext>
            </a:extLst>
          </p:cNvPr>
          <p:cNvSpPr txBox="1"/>
          <p:nvPr/>
        </p:nvSpPr>
        <p:spPr>
          <a:xfrm>
            <a:off x="297242" y="4825160"/>
            <a:ext cx="2825067" cy="707886"/>
          </a:xfrm>
          <a:prstGeom prst="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Financing Activities (9 months ended Sep 2023)​</a:t>
            </a:r>
            <a:endParaRPr lang="en-US" sz="2000">
              <a:latin typeface="Times New Roman"/>
              <a:cs typeface="Times New Roman"/>
            </a:endParaRPr>
          </a:p>
        </p:txBody>
      </p:sp>
      <p:sp>
        <p:nvSpPr>
          <p:cNvPr id="11" name="TextBox 10">
            <a:extLst>
              <a:ext uri="{FF2B5EF4-FFF2-40B4-BE49-F238E27FC236}">
                <a16:creationId xmlns:a16="http://schemas.microsoft.com/office/drawing/2014/main" id="{098E473C-0217-2E02-F42D-7CCB46E9FD1B}"/>
              </a:ext>
            </a:extLst>
          </p:cNvPr>
          <p:cNvSpPr txBox="1"/>
          <p:nvPr/>
        </p:nvSpPr>
        <p:spPr>
          <a:xfrm>
            <a:off x="3414516" y="4711805"/>
            <a:ext cx="5356670" cy="1077218"/>
          </a:xfrm>
          <a:prstGeom prst="rect">
            <a:avLst/>
          </a:prstGeom>
          <a:noFill/>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Net cash provided by financing activities due to proceeds from the issuance of Class A subordinate voting shares and Class B restricted multiple voting shares as a result of stock options exercises.​</a:t>
            </a:r>
          </a:p>
        </p:txBody>
      </p:sp>
      <p:sp>
        <p:nvSpPr>
          <p:cNvPr id="12" name="TextBox 11">
            <a:extLst>
              <a:ext uri="{FF2B5EF4-FFF2-40B4-BE49-F238E27FC236}">
                <a16:creationId xmlns:a16="http://schemas.microsoft.com/office/drawing/2014/main" id="{6D629787-8DE2-2339-21A3-30B54CD003A1}"/>
              </a:ext>
            </a:extLst>
          </p:cNvPr>
          <p:cNvSpPr txBox="1"/>
          <p:nvPr/>
        </p:nvSpPr>
        <p:spPr>
          <a:xfrm>
            <a:off x="297244" y="6015392"/>
            <a:ext cx="2825067" cy="707886"/>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Times New Roman"/>
                <a:cs typeface="Times New Roman"/>
              </a:rPr>
              <a:t>Equity and Other Investments (Sep 2023)​</a:t>
            </a:r>
            <a:endParaRPr lang="en-US" sz="2000">
              <a:latin typeface="Times New Roman"/>
              <a:cs typeface="Times New Roman"/>
            </a:endParaRPr>
          </a:p>
        </p:txBody>
      </p:sp>
      <p:sp>
        <p:nvSpPr>
          <p:cNvPr id="13" name="TextBox 12">
            <a:extLst>
              <a:ext uri="{FF2B5EF4-FFF2-40B4-BE49-F238E27FC236}">
                <a16:creationId xmlns:a16="http://schemas.microsoft.com/office/drawing/2014/main" id="{9E53F979-D30B-8F12-A8AA-91CA68E86194}"/>
              </a:ext>
            </a:extLst>
          </p:cNvPr>
          <p:cNvSpPr txBox="1"/>
          <p:nvPr/>
        </p:nvSpPr>
        <p:spPr>
          <a:xfrm>
            <a:off x="3414516" y="6141342"/>
            <a:ext cx="5356670" cy="584775"/>
          </a:xfrm>
          <a:prstGeom prst="rect">
            <a:avLst/>
          </a:prstGeom>
          <a:noFill/>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Times New Roman"/>
                <a:cs typeface="Times New Roman"/>
              </a:rPr>
              <a:t>Equity and other investments in public and private companies totaled </a:t>
            </a:r>
            <a:r>
              <a:rPr lang="en-US" sz="1600" b="1">
                <a:latin typeface="Times New Roman"/>
                <a:cs typeface="Times New Roman"/>
              </a:rPr>
              <a:t>$3.7 billion</a:t>
            </a:r>
            <a:r>
              <a:rPr lang="en-US" sz="1600">
                <a:latin typeface="Times New Roman"/>
                <a:cs typeface="Times New Roman"/>
              </a:rPr>
              <a:t>.​</a:t>
            </a:r>
          </a:p>
        </p:txBody>
      </p:sp>
      <p:sp>
        <p:nvSpPr>
          <p:cNvPr id="14" name="TextBox 13">
            <a:extLst>
              <a:ext uri="{FF2B5EF4-FFF2-40B4-BE49-F238E27FC236}">
                <a16:creationId xmlns:a16="http://schemas.microsoft.com/office/drawing/2014/main" id="{53A3FD61-083D-0AD8-F616-75DD9934C14B}"/>
              </a:ext>
            </a:extLst>
          </p:cNvPr>
          <p:cNvSpPr txBox="1"/>
          <p:nvPr/>
        </p:nvSpPr>
        <p:spPr>
          <a:xfrm>
            <a:off x="9164152" y="6235804"/>
            <a:ext cx="2743200" cy="400110"/>
          </a:xfrm>
          <a:prstGeom prst="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374151"/>
                </a:solidFill>
                <a:latin typeface="Times New Roman"/>
                <a:cs typeface="Times New Roman"/>
              </a:rPr>
              <a:t>Introduces market risk</a:t>
            </a:r>
            <a:endParaRPr lang="en-US" sz="2000" b="1">
              <a:latin typeface="Times New Roman"/>
              <a:cs typeface="Times New Roman"/>
            </a:endParaRPr>
          </a:p>
        </p:txBody>
      </p:sp>
      <p:sp>
        <p:nvSpPr>
          <p:cNvPr id="16" name="TextBox 15">
            <a:extLst>
              <a:ext uri="{FF2B5EF4-FFF2-40B4-BE49-F238E27FC236}">
                <a16:creationId xmlns:a16="http://schemas.microsoft.com/office/drawing/2014/main" id="{7C35AFFC-B204-68D8-9899-5C1C004710F6}"/>
              </a:ext>
            </a:extLst>
          </p:cNvPr>
          <p:cNvSpPr txBox="1"/>
          <p:nvPr/>
        </p:nvSpPr>
        <p:spPr>
          <a:xfrm>
            <a:off x="190184" y="89425"/>
            <a:ext cx="465764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latin typeface="Times New Roman"/>
                <a:cs typeface="Times New Roman"/>
              </a:rPr>
              <a:t>Financial Activities</a:t>
            </a:r>
            <a:endParaRPr lang="en-US" sz="4000"/>
          </a:p>
        </p:txBody>
      </p:sp>
      <p:cxnSp>
        <p:nvCxnSpPr>
          <p:cNvPr id="17" name="Straight Arrow Connector 16">
            <a:extLst>
              <a:ext uri="{FF2B5EF4-FFF2-40B4-BE49-F238E27FC236}">
                <a16:creationId xmlns:a16="http://schemas.microsoft.com/office/drawing/2014/main" id="{920C0400-AD31-22AC-EA45-77857449D38E}"/>
              </a:ext>
            </a:extLst>
          </p:cNvPr>
          <p:cNvCxnSpPr/>
          <p:nvPr/>
        </p:nvCxnSpPr>
        <p:spPr>
          <a:xfrm>
            <a:off x="8837940" y="2260180"/>
            <a:ext cx="914400" cy="914400"/>
          </a:xfrm>
          <a:prstGeom prst="straightConnector1">
            <a:avLst/>
          </a:prstGeom>
        </p:spPr>
        <p:style>
          <a:lnRef idx="3">
            <a:schemeClr val="accent3"/>
          </a:lnRef>
          <a:fillRef idx="0">
            <a:schemeClr val="accent3"/>
          </a:fillRef>
          <a:effectRef idx="2">
            <a:schemeClr val="accent3"/>
          </a:effectRef>
          <a:fontRef idx="minor">
            <a:schemeClr val="tx1"/>
          </a:fontRef>
        </p:style>
      </p:cxnSp>
      <p:cxnSp>
        <p:nvCxnSpPr>
          <p:cNvPr id="18" name="Straight Arrow Connector 17">
            <a:extLst>
              <a:ext uri="{FF2B5EF4-FFF2-40B4-BE49-F238E27FC236}">
                <a16:creationId xmlns:a16="http://schemas.microsoft.com/office/drawing/2014/main" id="{92D5109C-0A86-734A-A226-946CE96EF69C}"/>
              </a:ext>
            </a:extLst>
          </p:cNvPr>
          <p:cNvCxnSpPr/>
          <p:nvPr/>
        </p:nvCxnSpPr>
        <p:spPr>
          <a:xfrm>
            <a:off x="8848567" y="3763320"/>
            <a:ext cx="284648" cy="1261"/>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942F3A25-7741-6026-6052-C5F4075116B3}"/>
              </a:ext>
            </a:extLst>
          </p:cNvPr>
          <p:cNvCxnSpPr/>
          <p:nvPr/>
        </p:nvCxnSpPr>
        <p:spPr>
          <a:xfrm flipV="1">
            <a:off x="8871790" y="4354579"/>
            <a:ext cx="889210" cy="918178"/>
          </a:xfrm>
          <a:prstGeom prst="straightConnector1">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95933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FF975DA-2F73-4697-B7A9-A2E834712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794B44F9-7C23-55BE-C9E4-8EADBFD41722}"/>
              </a:ext>
            </a:extLst>
          </p:cNvPr>
          <p:cNvSpPr>
            <a:spLocks noGrp="1"/>
          </p:cNvSpPr>
          <p:nvPr>
            <p:ph type="title"/>
          </p:nvPr>
        </p:nvSpPr>
        <p:spPr>
          <a:xfrm>
            <a:off x="609600" y="557784"/>
            <a:ext cx="10972800" cy="1325563"/>
          </a:xfrm>
        </p:spPr>
        <p:txBody>
          <a:bodyPr>
            <a:normAutofit/>
          </a:bodyPr>
          <a:lstStyle/>
          <a:p>
            <a:pPr>
              <a:lnSpc>
                <a:spcPct val="90000"/>
              </a:lnSpc>
            </a:pPr>
            <a:r>
              <a:rPr lang="en-IN" b="1">
                <a:latin typeface="Times New Roman"/>
                <a:cs typeface="Times New Roman"/>
              </a:rPr>
              <a:t>Financial performance and proforma </a:t>
            </a:r>
            <a:br>
              <a:rPr lang="en-IN">
                <a:latin typeface="Times New Roman"/>
                <a:cs typeface="Times New Roman"/>
              </a:rPr>
            </a:br>
            <a:endParaRPr lang="en-US">
              <a:cs typeface="Posterama"/>
            </a:endParaRPr>
          </a:p>
        </p:txBody>
      </p:sp>
      <p:graphicFrame>
        <p:nvGraphicFramePr>
          <p:cNvPr id="8" name="Content Placeholder 5">
            <a:extLst>
              <a:ext uri="{FF2B5EF4-FFF2-40B4-BE49-F238E27FC236}">
                <a16:creationId xmlns:a16="http://schemas.microsoft.com/office/drawing/2014/main" id="{E5085789-8676-AE89-0DB4-C2B735A3A223}"/>
              </a:ext>
            </a:extLst>
          </p:cNvPr>
          <p:cNvGraphicFramePr>
            <a:graphicFrameLocks noGrp="1"/>
          </p:cNvGraphicFramePr>
          <p:nvPr>
            <p:ph idx="1"/>
            <p:extLst>
              <p:ext uri="{D42A27DB-BD31-4B8C-83A1-F6EECF244321}">
                <p14:modId xmlns:p14="http://schemas.microsoft.com/office/powerpoint/2010/main" val="1045189366"/>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3744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58224-C554-246A-DC28-AB47E56D4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D76E4C-A5D4-3266-110A-31423BC6611A}"/>
              </a:ext>
            </a:extLst>
          </p:cNvPr>
          <p:cNvSpPr>
            <a:spLocks noGrp="1"/>
          </p:cNvSpPr>
          <p:nvPr>
            <p:ph type="title"/>
          </p:nvPr>
        </p:nvSpPr>
        <p:spPr>
          <a:xfrm>
            <a:off x="248195" y="199387"/>
            <a:ext cx="7467237" cy="738581"/>
          </a:xfrm>
        </p:spPr>
        <p:txBody>
          <a:bodyPr>
            <a:normAutofit fontScale="90000"/>
          </a:bodyPr>
          <a:lstStyle/>
          <a:p>
            <a:r>
              <a:rPr lang="en-IN" b="1">
                <a:latin typeface="Times New Roman" panose="02020603050405020304" pitchFamily="18" charset="0"/>
                <a:cs typeface="Times New Roman" panose="02020603050405020304" pitchFamily="18" charset="0"/>
              </a:rPr>
              <a:t>Key Historical Financial figures</a:t>
            </a:r>
            <a:endParaRPr lang="en-US"/>
          </a:p>
        </p:txBody>
      </p:sp>
      <p:pic>
        <p:nvPicPr>
          <p:cNvPr id="23" name="Picture 22">
            <a:extLst>
              <a:ext uri="{FF2B5EF4-FFF2-40B4-BE49-F238E27FC236}">
                <a16:creationId xmlns:a16="http://schemas.microsoft.com/office/drawing/2014/main" id="{F20C1DCE-B3AF-C710-E892-F079F3D143FF}"/>
              </a:ext>
            </a:extLst>
          </p:cNvPr>
          <p:cNvPicPr>
            <a:picLocks noChangeAspect="1"/>
          </p:cNvPicPr>
          <p:nvPr/>
        </p:nvPicPr>
        <p:blipFill>
          <a:blip r:embed="rId3"/>
          <a:stretch>
            <a:fillRect/>
          </a:stretch>
        </p:blipFill>
        <p:spPr>
          <a:xfrm>
            <a:off x="616676" y="7079951"/>
            <a:ext cx="9054131" cy="1200328"/>
          </a:xfrm>
          <a:prstGeom prst="rect">
            <a:avLst/>
          </a:prstGeom>
        </p:spPr>
      </p:pic>
      <p:graphicFrame>
        <p:nvGraphicFramePr>
          <p:cNvPr id="8" name="Chart 7">
            <a:extLst>
              <a:ext uri="{FF2B5EF4-FFF2-40B4-BE49-F238E27FC236}">
                <a16:creationId xmlns:a16="http://schemas.microsoft.com/office/drawing/2014/main" id="{DF8D9B16-E5F8-95EB-60BF-9904F1E3A5F5}"/>
              </a:ext>
            </a:extLst>
          </p:cNvPr>
          <p:cNvGraphicFramePr>
            <a:graphicFrameLocks/>
          </p:cNvGraphicFramePr>
          <p:nvPr/>
        </p:nvGraphicFramePr>
        <p:xfrm>
          <a:off x="248195" y="1128071"/>
          <a:ext cx="6779329" cy="5419874"/>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F9DB17F0-E431-4438-A19E-ECF910377394}"/>
              </a:ext>
            </a:extLst>
          </p:cNvPr>
          <p:cNvSpPr txBox="1"/>
          <p:nvPr/>
        </p:nvSpPr>
        <p:spPr>
          <a:xfrm>
            <a:off x="7236640" y="1359306"/>
            <a:ext cx="4868334" cy="3416320"/>
          </a:xfrm>
          <a:prstGeom prst="rect">
            <a:avLst/>
          </a:prstGeom>
          <a:noFill/>
        </p:spPr>
        <p:txBody>
          <a:bodyPr wrap="square" rtlCol="0">
            <a:spAutoFit/>
          </a:bodyPr>
          <a:lstStyle/>
          <a:p>
            <a:r>
              <a:rPr lang="en-US" b="1">
                <a:solidFill>
                  <a:srgbClr val="B10004"/>
                </a:solidFill>
              </a:rPr>
              <a:t>Revenue</a:t>
            </a:r>
            <a:r>
              <a:rPr lang="en-US"/>
              <a:t>: </a:t>
            </a:r>
          </a:p>
          <a:p>
            <a:pPr marL="285750" indent="-285750">
              <a:buFont typeface="Arial" panose="020B0604020202020204" pitchFamily="34" charset="0"/>
              <a:buChar char="•"/>
            </a:pPr>
            <a:r>
              <a:rPr lang="en-US"/>
              <a:t>An CAGR of </a:t>
            </a:r>
            <a:r>
              <a:rPr lang="en-US" b="1"/>
              <a:t>35.4%</a:t>
            </a:r>
            <a:r>
              <a:rPr lang="en-US"/>
              <a:t> in the past 5 years.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There is a seasonal revenue hike in Q4, which take around </a:t>
            </a:r>
            <a:r>
              <a:rPr lang="en-US" b="1"/>
              <a:t>1/3</a:t>
            </a:r>
            <a:r>
              <a:rPr lang="en-US"/>
              <a:t> of the annual sales in the past 5 years</a:t>
            </a:r>
          </a:p>
          <a:p>
            <a:endParaRPr lang="en-US" b="1">
              <a:solidFill>
                <a:schemeClr val="accent4">
                  <a:lumMod val="75000"/>
                </a:schemeClr>
              </a:solidFill>
            </a:endParaRPr>
          </a:p>
          <a:p>
            <a:r>
              <a:rPr lang="en-US" b="1">
                <a:solidFill>
                  <a:srgbClr val="00B050"/>
                </a:solidFill>
              </a:rPr>
              <a:t>Gross Margin</a:t>
            </a:r>
            <a:r>
              <a:rPr lang="en-US"/>
              <a:t>:</a:t>
            </a:r>
            <a:r>
              <a:rPr lang="en-US" b="1">
                <a:solidFill>
                  <a:srgbClr val="00B050"/>
                </a:solidFill>
              </a:rPr>
              <a:t> </a:t>
            </a:r>
          </a:p>
          <a:p>
            <a:pPr marL="285750" indent="-285750">
              <a:buFont typeface="Arial" panose="020B0604020202020204" pitchFamily="34" charset="0"/>
              <a:buChar char="•"/>
            </a:pPr>
            <a:r>
              <a:rPr lang="en-US"/>
              <a:t>Stabilized at </a:t>
            </a:r>
            <a:r>
              <a:rPr lang="en-US" b="1"/>
              <a:t>52%</a:t>
            </a:r>
          </a:p>
          <a:p>
            <a:endParaRPr lang="en-US" b="1"/>
          </a:p>
          <a:p>
            <a:r>
              <a:rPr lang="en-US" b="1">
                <a:solidFill>
                  <a:srgbClr val="0070C0"/>
                </a:solidFill>
              </a:rPr>
              <a:t>Operating Expense Margin: </a:t>
            </a:r>
          </a:p>
          <a:p>
            <a:pPr marL="285750" indent="-285750">
              <a:buFont typeface="Arial" panose="020B0604020202020204" pitchFamily="34" charset="0"/>
              <a:buChar char="•"/>
            </a:pPr>
            <a:r>
              <a:rPr lang="en-US"/>
              <a:t>around </a:t>
            </a:r>
            <a:r>
              <a:rPr lang="en-US" b="1"/>
              <a:t>42%</a:t>
            </a:r>
            <a:endParaRPr lang="en-HK" b="1"/>
          </a:p>
        </p:txBody>
      </p:sp>
    </p:spTree>
    <p:extLst>
      <p:ext uri="{BB962C8B-B14F-4D97-AF65-F5344CB8AC3E}">
        <p14:creationId xmlns:p14="http://schemas.microsoft.com/office/powerpoint/2010/main" val="3884204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B773D-9212-D587-B1E3-01FE68A77C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D697B6-D8CE-B040-83CB-5DDB0F21AC9A}"/>
              </a:ext>
            </a:extLst>
          </p:cNvPr>
          <p:cNvSpPr>
            <a:spLocks noGrp="1"/>
          </p:cNvSpPr>
          <p:nvPr>
            <p:ph type="title"/>
          </p:nvPr>
        </p:nvSpPr>
        <p:spPr>
          <a:xfrm>
            <a:off x="248195" y="199387"/>
            <a:ext cx="4567645" cy="738581"/>
          </a:xfrm>
        </p:spPr>
        <p:txBody>
          <a:bodyPr>
            <a:normAutofit fontScale="90000"/>
          </a:bodyPr>
          <a:lstStyle/>
          <a:p>
            <a:r>
              <a:rPr lang="en-IN" b="1">
                <a:latin typeface="Times New Roman" panose="02020603050405020304" pitchFamily="18" charset="0"/>
                <a:cs typeface="Times New Roman" panose="02020603050405020304" pitchFamily="18" charset="0"/>
              </a:rPr>
              <a:t>DCF Model</a:t>
            </a:r>
            <a:endParaRPr lang="en-US"/>
          </a:p>
        </p:txBody>
      </p:sp>
      <p:pic>
        <p:nvPicPr>
          <p:cNvPr id="23" name="Picture 22">
            <a:extLst>
              <a:ext uri="{FF2B5EF4-FFF2-40B4-BE49-F238E27FC236}">
                <a16:creationId xmlns:a16="http://schemas.microsoft.com/office/drawing/2014/main" id="{B1AAF839-D0B1-301C-3910-597D0585748C}"/>
              </a:ext>
            </a:extLst>
          </p:cNvPr>
          <p:cNvPicPr>
            <a:picLocks noChangeAspect="1"/>
          </p:cNvPicPr>
          <p:nvPr/>
        </p:nvPicPr>
        <p:blipFill>
          <a:blip r:embed="rId3"/>
          <a:stretch>
            <a:fillRect/>
          </a:stretch>
        </p:blipFill>
        <p:spPr>
          <a:xfrm>
            <a:off x="616676" y="7079951"/>
            <a:ext cx="9054131" cy="1200328"/>
          </a:xfrm>
          <a:prstGeom prst="rect">
            <a:avLst/>
          </a:prstGeom>
        </p:spPr>
      </p:pic>
      <p:sp>
        <p:nvSpPr>
          <p:cNvPr id="3" name="TextBox 2">
            <a:extLst>
              <a:ext uri="{FF2B5EF4-FFF2-40B4-BE49-F238E27FC236}">
                <a16:creationId xmlns:a16="http://schemas.microsoft.com/office/drawing/2014/main" id="{D8AE0E00-9F16-5AE3-4EC8-229753EBC9FF}"/>
              </a:ext>
            </a:extLst>
          </p:cNvPr>
          <p:cNvSpPr txBox="1"/>
          <p:nvPr/>
        </p:nvSpPr>
        <p:spPr>
          <a:xfrm>
            <a:off x="248195" y="1199535"/>
            <a:ext cx="9049721" cy="1477328"/>
          </a:xfrm>
          <a:prstGeom prst="rect">
            <a:avLst/>
          </a:prstGeom>
          <a:noFill/>
        </p:spPr>
        <p:txBody>
          <a:bodyPr wrap="none" rtlCol="0">
            <a:spAutoFit/>
          </a:bodyPr>
          <a:lstStyle/>
          <a:p>
            <a:r>
              <a:rPr lang="en-US"/>
              <a:t>Shopify’s business is still under growing stage:-</a:t>
            </a:r>
          </a:p>
          <a:p>
            <a:pPr marL="285750" indent="-285750">
              <a:buFont typeface="Arial" panose="020B0604020202020204" pitchFamily="34" charset="0"/>
              <a:buChar char="•"/>
            </a:pPr>
            <a:r>
              <a:rPr lang="en-HK"/>
              <a:t>Volatile net income</a:t>
            </a:r>
          </a:p>
          <a:p>
            <a:pPr marL="285750" indent="-285750">
              <a:buFont typeface="Arial" panose="020B0604020202020204" pitchFamily="34" charset="0"/>
              <a:buChar char="•"/>
            </a:pPr>
            <a:r>
              <a:rPr lang="en-HK"/>
              <a:t>No dividend is distributed till now</a:t>
            </a:r>
          </a:p>
          <a:p>
            <a:pPr marL="285750" indent="-285750">
              <a:buFont typeface="Arial" panose="020B0604020202020204" pitchFamily="34" charset="0"/>
              <a:buChar char="•"/>
            </a:pPr>
            <a:endParaRPr lang="en-HK"/>
          </a:p>
          <a:p>
            <a:r>
              <a:rPr lang="en-HK"/>
              <a:t>Estimated the Corporate intrinsic value via </a:t>
            </a:r>
            <a:r>
              <a:rPr lang="en-HK" b="1">
                <a:solidFill>
                  <a:schemeClr val="accent4">
                    <a:lumMod val="75000"/>
                  </a:schemeClr>
                </a:solidFill>
              </a:rPr>
              <a:t>NPV of Free Cash Flow for Equity (FCFE)</a:t>
            </a:r>
          </a:p>
        </p:txBody>
      </p:sp>
      <p:sp>
        <p:nvSpPr>
          <p:cNvPr id="4" name="TextBox 3">
            <a:extLst>
              <a:ext uri="{FF2B5EF4-FFF2-40B4-BE49-F238E27FC236}">
                <a16:creationId xmlns:a16="http://schemas.microsoft.com/office/drawing/2014/main" id="{30BA5F9A-1F0A-B948-3D92-D570877E7DCD}"/>
              </a:ext>
            </a:extLst>
          </p:cNvPr>
          <p:cNvSpPr txBox="1"/>
          <p:nvPr/>
        </p:nvSpPr>
        <p:spPr>
          <a:xfrm>
            <a:off x="248195" y="2954846"/>
            <a:ext cx="3429785" cy="369332"/>
          </a:xfrm>
          <a:prstGeom prst="rect">
            <a:avLst/>
          </a:prstGeom>
          <a:noFill/>
        </p:spPr>
        <p:txBody>
          <a:bodyPr wrap="none" rtlCol="0">
            <a:spAutoFit/>
          </a:bodyPr>
          <a:lstStyle/>
          <a:p>
            <a:r>
              <a:rPr lang="en-US" b="1">
                <a:solidFill>
                  <a:schemeClr val="accent4">
                    <a:lumMod val="75000"/>
                  </a:schemeClr>
                </a:solidFill>
              </a:rPr>
              <a:t>3 stages </a:t>
            </a:r>
            <a:r>
              <a:rPr lang="en-US"/>
              <a:t>approached adopted</a:t>
            </a:r>
          </a:p>
        </p:txBody>
      </p:sp>
      <p:graphicFrame>
        <p:nvGraphicFramePr>
          <p:cNvPr id="5" name="Table 4">
            <a:extLst>
              <a:ext uri="{FF2B5EF4-FFF2-40B4-BE49-F238E27FC236}">
                <a16:creationId xmlns:a16="http://schemas.microsoft.com/office/drawing/2014/main" id="{C71CAA05-BE1B-0307-68AB-CE74E291E1B3}"/>
              </a:ext>
            </a:extLst>
          </p:cNvPr>
          <p:cNvGraphicFramePr>
            <a:graphicFrameLocks noGrp="1"/>
          </p:cNvGraphicFramePr>
          <p:nvPr/>
        </p:nvGraphicFramePr>
        <p:xfrm>
          <a:off x="248195" y="3395047"/>
          <a:ext cx="8128000" cy="1483360"/>
        </p:xfrm>
        <a:graphic>
          <a:graphicData uri="http://schemas.openxmlformats.org/drawingml/2006/table">
            <a:tbl>
              <a:tblPr firstRow="1" bandRow="1">
                <a:tableStyleId>{91EBBBCC-DAD2-459C-BE2E-F6DE35CF9A28}</a:tableStyleId>
              </a:tblPr>
              <a:tblGrid>
                <a:gridCol w="4064000">
                  <a:extLst>
                    <a:ext uri="{9D8B030D-6E8A-4147-A177-3AD203B41FA5}">
                      <a16:colId xmlns:a16="http://schemas.microsoft.com/office/drawing/2014/main" val="1796366657"/>
                    </a:ext>
                  </a:extLst>
                </a:gridCol>
                <a:gridCol w="4064000">
                  <a:extLst>
                    <a:ext uri="{9D8B030D-6E8A-4147-A177-3AD203B41FA5}">
                      <a16:colId xmlns:a16="http://schemas.microsoft.com/office/drawing/2014/main" val="2360607197"/>
                    </a:ext>
                  </a:extLst>
                </a:gridCol>
              </a:tblGrid>
              <a:tr h="370840">
                <a:tc>
                  <a:txBody>
                    <a:bodyPr/>
                    <a:lstStyle/>
                    <a:p>
                      <a:r>
                        <a:rPr lang="en-US"/>
                        <a:t>Stage</a:t>
                      </a:r>
                      <a:endParaRPr lang="en-HK"/>
                    </a:p>
                  </a:txBody>
                  <a:tcPr/>
                </a:tc>
                <a:tc>
                  <a:txBody>
                    <a:bodyPr/>
                    <a:lstStyle/>
                    <a:p>
                      <a:r>
                        <a:rPr lang="en-US"/>
                        <a:t>Time</a:t>
                      </a:r>
                      <a:endParaRPr lang="en-HK"/>
                    </a:p>
                  </a:txBody>
                  <a:tcPr/>
                </a:tc>
                <a:extLst>
                  <a:ext uri="{0D108BD9-81ED-4DB2-BD59-A6C34878D82A}">
                    <a16:rowId xmlns:a16="http://schemas.microsoft.com/office/drawing/2014/main" val="3215835549"/>
                  </a:ext>
                </a:extLst>
              </a:tr>
              <a:tr h="370840">
                <a:tc>
                  <a:txBody>
                    <a:bodyPr/>
                    <a:lstStyle/>
                    <a:p>
                      <a:r>
                        <a:rPr lang="en-US"/>
                        <a:t>Short term ( High growth stage) </a:t>
                      </a:r>
                      <a:endParaRPr lang="en-HK"/>
                    </a:p>
                  </a:txBody>
                  <a:tcPr/>
                </a:tc>
                <a:tc>
                  <a:txBody>
                    <a:bodyPr/>
                    <a:lstStyle/>
                    <a:p>
                      <a:r>
                        <a:rPr lang="en-US"/>
                        <a:t>Year 2024 – 2025</a:t>
                      </a:r>
                      <a:endParaRPr lang="en-HK"/>
                    </a:p>
                  </a:txBody>
                  <a:tcPr/>
                </a:tc>
                <a:extLst>
                  <a:ext uri="{0D108BD9-81ED-4DB2-BD59-A6C34878D82A}">
                    <a16:rowId xmlns:a16="http://schemas.microsoft.com/office/drawing/2014/main" val="3507164245"/>
                  </a:ext>
                </a:extLst>
              </a:tr>
              <a:tr h="370840">
                <a:tc>
                  <a:txBody>
                    <a:bodyPr/>
                    <a:lstStyle/>
                    <a:p>
                      <a:r>
                        <a:rPr lang="en-US"/>
                        <a:t>Mid term (stabilizing stage) </a:t>
                      </a:r>
                      <a:endParaRPr lang="en-HK"/>
                    </a:p>
                  </a:txBody>
                  <a:tcPr/>
                </a:tc>
                <a:tc>
                  <a:txBody>
                    <a:bodyPr/>
                    <a:lstStyle/>
                    <a:p>
                      <a:r>
                        <a:rPr lang="en-US"/>
                        <a:t>Year 2026 – 2028</a:t>
                      </a:r>
                      <a:endParaRPr lang="en-HK"/>
                    </a:p>
                  </a:txBody>
                  <a:tcPr/>
                </a:tc>
                <a:extLst>
                  <a:ext uri="{0D108BD9-81ED-4DB2-BD59-A6C34878D82A}">
                    <a16:rowId xmlns:a16="http://schemas.microsoft.com/office/drawing/2014/main" val="5083376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Long Term (Mature stage)</a:t>
                      </a:r>
                    </a:p>
                  </a:txBody>
                  <a:tcPr/>
                </a:tc>
                <a:tc>
                  <a:txBody>
                    <a:bodyPr/>
                    <a:lstStyle/>
                    <a:p>
                      <a:r>
                        <a:rPr lang="en-US"/>
                        <a:t>Year 2029 onwards</a:t>
                      </a:r>
                      <a:endParaRPr lang="en-HK"/>
                    </a:p>
                  </a:txBody>
                  <a:tcPr/>
                </a:tc>
                <a:extLst>
                  <a:ext uri="{0D108BD9-81ED-4DB2-BD59-A6C34878D82A}">
                    <a16:rowId xmlns:a16="http://schemas.microsoft.com/office/drawing/2014/main" val="2421657773"/>
                  </a:ext>
                </a:extLst>
              </a:tr>
            </a:tbl>
          </a:graphicData>
        </a:graphic>
      </p:graphicFrame>
      <p:sp>
        <p:nvSpPr>
          <p:cNvPr id="7" name="TextBox 6">
            <a:extLst>
              <a:ext uri="{FF2B5EF4-FFF2-40B4-BE49-F238E27FC236}">
                <a16:creationId xmlns:a16="http://schemas.microsoft.com/office/drawing/2014/main" id="{7EA9FF11-37E4-F45C-AD00-519FF6042F2A}"/>
              </a:ext>
            </a:extLst>
          </p:cNvPr>
          <p:cNvSpPr txBox="1"/>
          <p:nvPr/>
        </p:nvSpPr>
        <p:spPr>
          <a:xfrm>
            <a:off x="248195" y="5273425"/>
            <a:ext cx="7467237" cy="646331"/>
          </a:xfrm>
          <a:prstGeom prst="rect">
            <a:avLst/>
          </a:prstGeom>
          <a:noFill/>
        </p:spPr>
        <p:txBody>
          <a:bodyPr wrap="none" rtlCol="0">
            <a:spAutoFit/>
          </a:bodyPr>
          <a:lstStyle/>
          <a:p>
            <a:r>
              <a:rPr lang="en-US"/>
              <a:t>FCFE is estimated by the formula:</a:t>
            </a:r>
          </a:p>
          <a:p>
            <a:r>
              <a:rPr lang="en-US" b="1">
                <a:solidFill>
                  <a:schemeClr val="accent4">
                    <a:lumMod val="75000"/>
                  </a:schemeClr>
                </a:solidFill>
              </a:rPr>
              <a:t>Cash Flow From operation – Capital expenditure + Net Borrowing</a:t>
            </a:r>
            <a:endParaRPr lang="en-HK" b="1">
              <a:solidFill>
                <a:schemeClr val="accent4">
                  <a:lumMod val="75000"/>
                </a:schemeClr>
              </a:solidFill>
            </a:endParaRPr>
          </a:p>
        </p:txBody>
      </p:sp>
    </p:spTree>
    <p:extLst>
      <p:ext uri="{BB962C8B-B14F-4D97-AF65-F5344CB8AC3E}">
        <p14:creationId xmlns:p14="http://schemas.microsoft.com/office/powerpoint/2010/main" val="3600927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23119-6E94-50C7-C421-66A569D3B9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BA9B43-380B-B641-F0FF-AC201D5DACE8}"/>
              </a:ext>
            </a:extLst>
          </p:cNvPr>
          <p:cNvSpPr>
            <a:spLocks noGrp="1"/>
          </p:cNvSpPr>
          <p:nvPr>
            <p:ph type="title"/>
          </p:nvPr>
        </p:nvSpPr>
        <p:spPr>
          <a:xfrm>
            <a:off x="248195" y="199387"/>
            <a:ext cx="8320452" cy="738581"/>
          </a:xfrm>
        </p:spPr>
        <p:txBody>
          <a:bodyPr>
            <a:normAutofit fontScale="90000"/>
          </a:bodyPr>
          <a:lstStyle/>
          <a:p>
            <a:r>
              <a:rPr lang="en-IN" b="1">
                <a:latin typeface="Times New Roman" panose="02020603050405020304" pitchFamily="18" charset="0"/>
                <a:cs typeface="Times New Roman" panose="02020603050405020304" pitchFamily="18" charset="0"/>
              </a:rPr>
              <a:t>Key Financing Assumption</a:t>
            </a:r>
            <a:endParaRPr lang="en-US"/>
          </a:p>
        </p:txBody>
      </p:sp>
      <p:graphicFrame>
        <p:nvGraphicFramePr>
          <p:cNvPr id="5" name="Table 4">
            <a:extLst>
              <a:ext uri="{FF2B5EF4-FFF2-40B4-BE49-F238E27FC236}">
                <a16:creationId xmlns:a16="http://schemas.microsoft.com/office/drawing/2014/main" id="{3595148C-F609-50A6-8675-77BD957136EB}"/>
              </a:ext>
            </a:extLst>
          </p:cNvPr>
          <p:cNvGraphicFramePr>
            <a:graphicFrameLocks noGrp="1"/>
          </p:cNvGraphicFramePr>
          <p:nvPr>
            <p:extLst>
              <p:ext uri="{D42A27DB-BD31-4B8C-83A1-F6EECF244321}">
                <p14:modId xmlns:p14="http://schemas.microsoft.com/office/powerpoint/2010/main" val="3577234388"/>
              </p:ext>
            </p:extLst>
          </p:nvPr>
        </p:nvGraphicFramePr>
        <p:xfrm>
          <a:off x="347622" y="1175829"/>
          <a:ext cx="11496755" cy="3608700"/>
        </p:xfrm>
        <a:graphic>
          <a:graphicData uri="http://schemas.openxmlformats.org/drawingml/2006/table">
            <a:tbl>
              <a:tblPr firstRow="1" bandRow="1">
                <a:tableStyleId>{91EBBBCC-DAD2-459C-BE2E-F6DE35CF9A28}</a:tableStyleId>
              </a:tblPr>
              <a:tblGrid>
                <a:gridCol w="1884755">
                  <a:extLst>
                    <a:ext uri="{9D8B030D-6E8A-4147-A177-3AD203B41FA5}">
                      <a16:colId xmlns:a16="http://schemas.microsoft.com/office/drawing/2014/main" val="4263612547"/>
                    </a:ext>
                  </a:extLst>
                </a:gridCol>
                <a:gridCol w="3204000">
                  <a:extLst>
                    <a:ext uri="{9D8B030D-6E8A-4147-A177-3AD203B41FA5}">
                      <a16:colId xmlns:a16="http://schemas.microsoft.com/office/drawing/2014/main" val="1796366657"/>
                    </a:ext>
                  </a:extLst>
                </a:gridCol>
                <a:gridCol w="3204000">
                  <a:extLst>
                    <a:ext uri="{9D8B030D-6E8A-4147-A177-3AD203B41FA5}">
                      <a16:colId xmlns:a16="http://schemas.microsoft.com/office/drawing/2014/main" val="2360607197"/>
                    </a:ext>
                  </a:extLst>
                </a:gridCol>
                <a:gridCol w="3204000">
                  <a:extLst>
                    <a:ext uri="{9D8B030D-6E8A-4147-A177-3AD203B41FA5}">
                      <a16:colId xmlns:a16="http://schemas.microsoft.com/office/drawing/2014/main" val="4276021222"/>
                    </a:ext>
                  </a:extLst>
                </a:gridCol>
              </a:tblGrid>
              <a:tr h="440900">
                <a:tc>
                  <a:txBody>
                    <a:bodyPr/>
                    <a:lstStyle/>
                    <a:p>
                      <a:endParaRPr lang="en-HK" sz="1400"/>
                    </a:p>
                  </a:txBody>
                  <a:tcPr/>
                </a:tc>
                <a:tc>
                  <a:txBody>
                    <a:bodyPr/>
                    <a:lstStyle/>
                    <a:p>
                      <a:r>
                        <a:rPr lang="en-US" sz="1400"/>
                        <a:t>High Growth Stage</a:t>
                      </a:r>
                    </a:p>
                    <a:p>
                      <a:r>
                        <a:rPr lang="en-US" sz="1400"/>
                        <a:t>(</a:t>
                      </a:r>
                      <a:r>
                        <a:rPr lang="en-US" sz="1400" err="1"/>
                        <a:t>Yr</a:t>
                      </a:r>
                      <a:r>
                        <a:rPr lang="en-US" sz="1400"/>
                        <a:t> 2024 – 2025)</a:t>
                      </a:r>
                      <a:endParaRPr lang="en-HK" sz="1400"/>
                    </a:p>
                  </a:txBody>
                  <a:tcPr>
                    <a:solidFill>
                      <a:schemeClr val="accent4">
                        <a:lumMod val="75000"/>
                      </a:schemeClr>
                    </a:solidFill>
                  </a:tcPr>
                </a:tc>
                <a:tc>
                  <a:txBody>
                    <a:bodyPr/>
                    <a:lstStyle/>
                    <a:p>
                      <a:r>
                        <a:rPr lang="en-US" sz="1400"/>
                        <a:t>Stabilizing Stage</a:t>
                      </a:r>
                    </a:p>
                    <a:p>
                      <a:r>
                        <a:rPr lang="en-US" sz="1400"/>
                        <a:t>(</a:t>
                      </a:r>
                      <a:r>
                        <a:rPr lang="en-US" sz="1400" err="1"/>
                        <a:t>Yr</a:t>
                      </a:r>
                      <a:r>
                        <a:rPr lang="en-US" sz="1400"/>
                        <a:t> 2026 – </a:t>
                      </a:r>
                      <a:r>
                        <a:rPr lang="en-HK" sz="1400"/>
                        <a:t>2028)</a:t>
                      </a:r>
                      <a:endParaRPr lang="en-US" sz="1400"/>
                    </a:p>
                  </a:txBody>
                  <a:tcPr/>
                </a:tc>
                <a:tc>
                  <a:txBody>
                    <a:bodyPr/>
                    <a:lstStyle/>
                    <a:p>
                      <a:r>
                        <a:rPr lang="en-US" sz="1400"/>
                        <a:t>Mature stage</a:t>
                      </a:r>
                    </a:p>
                    <a:p>
                      <a:r>
                        <a:rPr lang="en-US" sz="1400"/>
                        <a:t>(</a:t>
                      </a:r>
                      <a:r>
                        <a:rPr lang="en-US" sz="1400" err="1"/>
                        <a:t>Yr</a:t>
                      </a:r>
                      <a:r>
                        <a:rPr lang="en-US" sz="1400"/>
                        <a:t> 2029 onwards)</a:t>
                      </a:r>
                      <a:endParaRPr lang="en-HK" sz="1400"/>
                    </a:p>
                  </a:txBody>
                  <a:tcPr>
                    <a:solidFill>
                      <a:schemeClr val="accent4">
                        <a:lumMod val="60000"/>
                        <a:lumOff val="40000"/>
                      </a:schemeClr>
                    </a:solidFill>
                  </a:tcPr>
                </a:tc>
                <a:extLst>
                  <a:ext uri="{0D108BD9-81ED-4DB2-BD59-A6C34878D82A}">
                    <a16:rowId xmlns:a16="http://schemas.microsoft.com/office/drawing/2014/main" val="3215835549"/>
                  </a:ext>
                </a:extLst>
              </a:tr>
              <a:tr h="440900">
                <a:tc>
                  <a:txBody>
                    <a:bodyPr/>
                    <a:lstStyle/>
                    <a:p>
                      <a:r>
                        <a:rPr lang="en-US" sz="1400"/>
                        <a:t>Risk Free Market Rate</a:t>
                      </a:r>
                      <a:endParaRPr lang="en-HK" sz="1400"/>
                    </a:p>
                  </a:txBody>
                  <a:tcPr/>
                </a:tc>
                <a:tc>
                  <a:txBody>
                    <a:bodyPr/>
                    <a:lstStyle/>
                    <a:p>
                      <a:r>
                        <a:rPr lang="en-US" sz="1400" b="1"/>
                        <a:t>3.5%</a:t>
                      </a:r>
                      <a:endParaRPr lang="en-HK" sz="1400" b="1"/>
                    </a:p>
                  </a:txBody>
                  <a:tcPr/>
                </a:tc>
                <a:tc>
                  <a:txBody>
                    <a:bodyPr/>
                    <a:lstStyle/>
                    <a:p>
                      <a:r>
                        <a:rPr lang="en-US" sz="1400" b="1"/>
                        <a:t>3.0%</a:t>
                      </a:r>
                      <a:endParaRPr lang="en-HK" sz="1400" b="1"/>
                    </a:p>
                  </a:txBody>
                  <a:tcPr/>
                </a:tc>
                <a:tc>
                  <a:txBody>
                    <a:bodyPr/>
                    <a:lstStyle/>
                    <a:p>
                      <a:r>
                        <a:rPr lang="en-US" sz="1400" b="1"/>
                        <a:t>2.5%</a:t>
                      </a:r>
                      <a:endParaRPr lang="en-HK" sz="1400" b="1"/>
                    </a:p>
                  </a:txBody>
                  <a:tcPr/>
                </a:tc>
                <a:extLst>
                  <a:ext uri="{0D108BD9-81ED-4DB2-BD59-A6C34878D82A}">
                    <a16:rowId xmlns:a16="http://schemas.microsoft.com/office/drawing/2014/main" val="508337657"/>
                  </a:ext>
                </a:extLst>
              </a:tr>
              <a:tr h="440900">
                <a:tc>
                  <a:txBody>
                    <a:bodyPr/>
                    <a:lstStyle/>
                    <a:p>
                      <a:r>
                        <a:rPr lang="en-US" sz="1400"/>
                        <a:t>Market Risk Premium</a:t>
                      </a:r>
                      <a:endParaRPr lang="en-HK" sz="1400"/>
                    </a:p>
                  </a:txBody>
                  <a:tcPr/>
                </a:tc>
                <a:tc gridSpan="3">
                  <a:txBody>
                    <a:bodyPr/>
                    <a:lstStyle/>
                    <a:p>
                      <a:r>
                        <a:rPr lang="en-US" sz="1400" b="0"/>
                        <a:t>Lie between 5.3% - 5.7% in the </a:t>
                      </a:r>
                      <a:r>
                        <a:rPr lang="en-US" sz="1400" b="0" err="1"/>
                        <a:t>pst</a:t>
                      </a:r>
                      <a:r>
                        <a:rPr lang="en-US" sz="1400" b="0"/>
                        <a:t> 10 years. Taking the median 5.5%</a:t>
                      </a:r>
                      <a:endParaRPr lang="en-HK" sz="1400" b="0"/>
                    </a:p>
                  </a:txBody>
                  <a:tcPr/>
                </a:tc>
                <a:tc hMerge="1">
                  <a:txBody>
                    <a:bodyPr/>
                    <a:lstStyle/>
                    <a:p>
                      <a:endParaRPr lang="en-HK" b="1"/>
                    </a:p>
                  </a:txBody>
                  <a:tcPr/>
                </a:tc>
                <a:tc hMerge="1">
                  <a:txBody>
                    <a:bodyPr/>
                    <a:lstStyle/>
                    <a:p>
                      <a:endParaRPr lang="en-HK" b="1"/>
                    </a:p>
                  </a:txBody>
                  <a:tcPr/>
                </a:tc>
                <a:extLst>
                  <a:ext uri="{0D108BD9-81ED-4DB2-BD59-A6C34878D82A}">
                    <a16:rowId xmlns:a16="http://schemas.microsoft.com/office/drawing/2014/main" val="1458423287"/>
                  </a:ext>
                </a:extLst>
              </a:tr>
              <a:tr h="440900">
                <a:tc>
                  <a:txBody>
                    <a:bodyPr/>
                    <a:lstStyle/>
                    <a:p>
                      <a:r>
                        <a:rPr lang="en-US" sz="1400"/>
                        <a:t>Beta</a:t>
                      </a:r>
                      <a:endParaRPr lang="en-HK" sz="1400"/>
                    </a:p>
                  </a:txBody>
                  <a:tcPr/>
                </a:tc>
                <a:tc gridSpan="3">
                  <a:txBody>
                    <a:bodyPr/>
                    <a:lstStyle/>
                    <a:p>
                      <a:r>
                        <a:rPr lang="en-US" sz="1400" b="1"/>
                        <a:t>2.28</a:t>
                      </a:r>
                    </a:p>
                    <a:p>
                      <a:r>
                        <a:rPr lang="en-US" sz="1400" b="0"/>
                        <a:t>Relative high beta as the firm as the economically sensitive</a:t>
                      </a:r>
                      <a:endParaRPr lang="en-HK" sz="1400" b="0"/>
                    </a:p>
                  </a:txBody>
                  <a:tcPr/>
                </a:tc>
                <a:tc hMerge="1">
                  <a:txBody>
                    <a:bodyPr/>
                    <a:lstStyle/>
                    <a:p>
                      <a:endParaRPr lang="en-HK" b="1"/>
                    </a:p>
                  </a:txBody>
                  <a:tcPr/>
                </a:tc>
                <a:tc hMerge="1">
                  <a:txBody>
                    <a:bodyPr/>
                    <a:lstStyle/>
                    <a:p>
                      <a:endParaRPr lang="en-HK" b="1"/>
                    </a:p>
                  </a:txBody>
                  <a:tcPr/>
                </a:tc>
                <a:extLst>
                  <a:ext uri="{0D108BD9-81ED-4DB2-BD59-A6C34878D82A}">
                    <a16:rowId xmlns:a16="http://schemas.microsoft.com/office/drawing/2014/main" val="1341581848"/>
                  </a:ext>
                </a:extLst>
              </a:tr>
              <a:tr h="440900">
                <a:tc rowSpan="2">
                  <a:txBody>
                    <a:bodyPr/>
                    <a:lstStyle/>
                    <a:p>
                      <a:r>
                        <a:rPr lang="en-US" sz="1400"/>
                        <a:t>Cost of Capital (</a:t>
                      </a:r>
                      <a:r>
                        <a:rPr lang="en-US" sz="1400" err="1"/>
                        <a:t>Wacc</a:t>
                      </a:r>
                      <a:r>
                        <a:rPr lang="en-US" sz="1400"/>
                        <a:t>)</a:t>
                      </a:r>
                      <a:endParaRPr lang="en-HK" sz="1400"/>
                    </a:p>
                  </a:txBody>
                  <a:tcPr/>
                </a:tc>
                <a:tc>
                  <a:txBody>
                    <a:bodyPr/>
                    <a:lstStyle/>
                    <a:p>
                      <a:r>
                        <a:rPr lang="en-US" sz="1400" b="1"/>
                        <a:t>16.04%</a:t>
                      </a:r>
                    </a:p>
                  </a:txBody>
                  <a:tcPr/>
                </a:tc>
                <a:tc>
                  <a:txBody>
                    <a:bodyPr/>
                    <a:lstStyle/>
                    <a:p>
                      <a:r>
                        <a:rPr lang="en-US" sz="1400" b="1"/>
                        <a:t>15.54%</a:t>
                      </a:r>
                    </a:p>
                  </a:txBody>
                  <a:tcPr/>
                </a:tc>
                <a:tc>
                  <a:txBody>
                    <a:bodyPr/>
                    <a:lstStyle/>
                    <a:p>
                      <a:r>
                        <a:rPr lang="en-US" sz="1400" b="1"/>
                        <a:t>15.04%</a:t>
                      </a:r>
                    </a:p>
                  </a:txBody>
                  <a:tcPr/>
                </a:tc>
                <a:extLst>
                  <a:ext uri="{0D108BD9-81ED-4DB2-BD59-A6C34878D82A}">
                    <a16:rowId xmlns:a16="http://schemas.microsoft.com/office/drawing/2014/main" val="3391269825"/>
                  </a:ext>
                </a:extLst>
              </a:tr>
              <a:tr h="440900">
                <a:tc vMerge="1">
                  <a:txBody>
                    <a:bodyPr/>
                    <a:lstStyle/>
                    <a:p>
                      <a:endParaRPr lang="en-HK"/>
                    </a:p>
                  </a:txBody>
                  <a:tcPr/>
                </a:tc>
                <a:tc gridSpan="3">
                  <a:txBody>
                    <a:bodyPr/>
                    <a:lstStyle/>
                    <a:p>
                      <a:r>
                        <a:rPr lang="en-US" sz="1400" b="0"/>
                        <a:t>Computed by CAPM model</a:t>
                      </a:r>
                    </a:p>
                  </a:txBody>
                  <a:tcPr>
                    <a:solidFill>
                      <a:srgbClr val="FAEDEC"/>
                    </a:solidFill>
                  </a:tcPr>
                </a:tc>
                <a:tc hMerge="1">
                  <a:txBody>
                    <a:bodyPr/>
                    <a:lstStyle/>
                    <a:p>
                      <a:endParaRPr lang="en-US" b="1"/>
                    </a:p>
                  </a:txBody>
                  <a:tcPr/>
                </a:tc>
                <a:tc hMerge="1">
                  <a:txBody>
                    <a:bodyPr/>
                    <a:lstStyle/>
                    <a:p>
                      <a:endParaRPr lang="en-US" b="1"/>
                    </a:p>
                  </a:txBody>
                  <a:tcPr/>
                </a:tc>
                <a:extLst>
                  <a:ext uri="{0D108BD9-81ED-4DB2-BD59-A6C34878D82A}">
                    <a16:rowId xmlns:a16="http://schemas.microsoft.com/office/drawing/2014/main" val="915618010"/>
                  </a:ext>
                </a:extLst>
              </a:tr>
              <a:tr h="440900">
                <a:tc>
                  <a:txBody>
                    <a:bodyPr/>
                    <a:lstStyle/>
                    <a:p>
                      <a:r>
                        <a:rPr lang="en-US" sz="1400"/>
                        <a:t>Debt Financing</a:t>
                      </a:r>
                      <a:endParaRPr lang="en-HK" sz="1400"/>
                    </a:p>
                  </a:txBody>
                  <a:tcPr>
                    <a:solidFill>
                      <a:srgbClr val="F4D9D7"/>
                    </a:solidFill>
                  </a:tcPr>
                </a:tc>
                <a:tc gridSpan="2">
                  <a:txBody>
                    <a:bodyPr/>
                    <a:lstStyle/>
                    <a:p>
                      <a:r>
                        <a:rPr lang="en-US" sz="1400" b="0"/>
                        <a:t>The firm raised debt in 2020 worthing USD $900M. To fulfill the AI and off-line Retail expansion, budgeted USD100M revolving financing for every 5 years </a:t>
                      </a:r>
                    </a:p>
                  </a:txBody>
                  <a:tcPr>
                    <a:solidFill>
                      <a:srgbClr val="F4D9D7"/>
                    </a:solidFill>
                  </a:tcPr>
                </a:tc>
                <a:tc hMerge="1">
                  <a:txBody>
                    <a:bodyPr/>
                    <a:lstStyle/>
                    <a:p>
                      <a:endParaRPr lang="en-HK"/>
                    </a:p>
                  </a:txBody>
                  <a:tcPr/>
                </a:tc>
                <a:tc>
                  <a:txBody>
                    <a:bodyPr/>
                    <a:lstStyle/>
                    <a:p>
                      <a:r>
                        <a:rPr lang="en-US"/>
                        <a:t>-</a:t>
                      </a:r>
                      <a:endParaRPr lang="en-HK"/>
                    </a:p>
                  </a:txBody>
                  <a:tcPr>
                    <a:solidFill>
                      <a:srgbClr val="F4D9D7"/>
                    </a:solidFill>
                  </a:tcPr>
                </a:tc>
                <a:extLst>
                  <a:ext uri="{0D108BD9-81ED-4DB2-BD59-A6C34878D82A}">
                    <a16:rowId xmlns:a16="http://schemas.microsoft.com/office/drawing/2014/main" val="2867143935"/>
                  </a:ext>
                </a:extLst>
              </a:tr>
            </a:tbl>
          </a:graphicData>
        </a:graphic>
      </p:graphicFrame>
    </p:spTree>
    <p:extLst>
      <p:ext uri="{BB962C8B-B14F-4D97-AF65-F5344CB8AC3E}">
        <p14:creationId xmlns:p14="http://schemas.microsoft.com/office/powerpoint/2010/main" val="667850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9A270-62A0-E3C0-9186-CA66FE54A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FA002-376A-D22F-7EF4-04105041BCA4}"/>
              </a:ext>
            </a:extLst>
          </p:cNvPr>
          <p:cNvSpPr>
            <a:spLocks noGrp="1"/>
          </p:cNvSpPr>
          <p:nvPr>
            <p:ph type="title"/>
          </p:nvPr>
        </p:nvSpPr>
        <p:spPr>
          <a:xfrm>
            <a:off x="248195" y="199387"/>
            <a:ext cx="9717738" cy="738581"/>
          </a:xfrm>
        </p:spPr>
        <p:txBody>
          <a:bodyPr>
            <a:normAutofit fontScale="90000"/>
          </a:bodyPr>
          <a:lstStyle/>
          <a:p>
            <a:r>
              <a:rPr lang="en-IN" b="1">
                <a:latin typeface="Times New Roman" panose="02020603050405020304" pitchFamily="18" charset="0"/>
                <a:cs typeface="Times New Roman" panose="02020603050405020304" pitchFamily="18" charset="0"/>
              </a:rPr>
              <a:t>Key Cash Flow Projection Assumption</a:t>
            </a:r>
            <a:endParaRPr lang="en-US"/>
          </a:p>
        </p:txBody>
      </p:sp>
      <p:graphicFrame>
        <p:nvGraphicFramePr>
          <p:cNvPr id="5" name="Table 4">
            <a:extLst>
              <a:ext uri="{FF2B5EF4-FFF2-40B4-BE49-F238E27FC236}">
                <a16:creationId xmlns:a16="http://schemas.microsoft.com/office/drawing/2014/main" id="{FE4D674A-C5C6-1C68-733F-69BBB6755071}"/>
              </a:ext>
            </a:extLst>
          </p:cNvPr>
          <p:cNvGraphicFramePr>
            <a:graphicFrameLocks noGrp="1"/>
          </p:cNvGraphicFramePr>
          <p:nvPr>
            <p:extLst>
              <p:ext uri="{D42A27DB-BD31-4B8C-83A1-F6EECF244321}">
                <p14:modId xmlns:p14="http://schemas.microsoft.com/office/powerpoint/2010/main" val="2814748740"/>
              </p:ext>
            </p:extLst>
          </p:nvPr>
        </p:nvGraphicFramePr>
        <p:xfrm>
          <a:off x="394650" y="1145006"/>
          <a:ext cx="11496755" cy="5325401"/>
        </p:xfrm>
        <a:graphic>
          <a:graphicData uri="http://schemas.openxmlformats.org/drawingml/2006/table">
            <a:tbl>
              <a:tblPr firstRow="1" bandRow="1">
                <a:tableStyleId>{91EBBBCC-DAD2-459C-BE2E-F6DE35CF9A28}</a:tableStyleId>
              </a:tblPr>
              <a:tblGrid>
                <a:gridCol w="1884755">
                  <a:extLst>
                    <a:ext uri="{9D8B030D-6E8A-4147-A177-3AD203B41FA5}">
                      <a16:colId xmlns:a16="http://schemas.microsoft.com/office/drawing/2014/main" val="4263612547"/>
                    </a:ext>
                  </a:extLst>
                </a:gridCol>
                <a:gridCol w="3204000">
                  <a:extLst>
                    <a:ext uri="{9D8B030D-6E8A-4147-A177-3AD203B41FA5}">
                      <a16:colId xmlns:a16="http://schemas.microsoft.com/office/drawing/2014/main" val="1796366657"/>
                    </a:ext>
                  </a:extLst>
                </a:gridCol>
                <a:gridCol w="3204000">
                  <a:extLst>
                    <a:ext uri="{9D8B030D-6E8A-4147-A177-3AD203B41FA5}">
                      <a16:colId xmlns:a16="http://schemas.microsoft.com/office/drawing/2014/main" val="2360607197"/>
                    </a:ext>
                  </a:extLst>
                </a:gridCol>
                <a:gridCol w="3204000">
                  <a:extLst>
                    <a:ext uri="{9D8B030D-6E8A-4147-A177-3AD203B41FA5}">
                      <a16:colId xmlns:a16="http://schemas.microsoft.com/office/drawing/2014/main" val="4276021222"/>
                    </a:ext>
                  </a:extLst>
                </a:gridCol>
              </a:tblGrid>
              <a:tr h="501535">
                <a:tc>
                  <a:txBody>
                    <a:bodyPr/>
                    <a:lstStyle/>
                    <a:p>
                      <a:endParaRPr lang="en-HK" sz="1400"/>
                    </a:p>
                  </a:txBody>
                  <a:tcPr/>
                </a:tc>
                <a:tc>
                  <a:txBody>
                    <a:bodyPr/>
                    <a:lstStyle/>
                    <a:p>
                      <a:r>
                        <a:rPr lang="en-US" sz="1400"/>
                        <a:t>High Growth Stage</a:t>
                      </a:r>
                    </a:p>
                    <a:p>
                      <a:r>
                        <a:rPr lang="en-US" sz="1400"/>
                        <a:t>(</a:t>
                      </a:r>
                      <a:r>
                        <a:rPr lang="en-US" sz="1400" err="1"/>
                        <a:t>Yr</a:t>
                      </a:r>
                      <a:r>
                        <a:rPr lang="en-US" sz="1400"/>
                        <a:t> 2024 – 2025)</a:t>
                      </a:r>
                      <a:endParaRPr lang="en-HK" sz="1400"/>
                    </a:p>
                  </a:txBody>
                  <a:tcPr>
                    <a:solidFill>
                      <a:schemeClr val="accent4">
                        <a:lumMod val="75000"/>
                      </a:schemeClr>
                    </a:solidFill>
                  </a:tcPr>
                </a:tc>
                <a:tc>
                  <a:txBody>
                    <a:bodyPr/>
                    <a:lstStyle/>
                    <a:p>
                      <a:r>
                        <a:rPr lang="en-US" sz="1400"/>
                        <a:t>Stabilizing Stage</a:t>
                      </a:r>
                    </a:p>
                    <a:p>
                      <a:r>
                        <a:rPr lang="en-US" sz="1400"/>
                        <a:t>(</a:t>
                      </a:r>
                      <a:r>
                        <a:rPr lang="en-US" sz="1400" err="1"/>
                        <a:t>Yr</a:t>
                      </a:r>
                      <a:r>
                        <a:rPr lang="en-US" sz="1400"/>
                        <a:t> 2026 – </a:t>
                      </a:r>
                      <a:r>
                        <a:rPr lang="en-HK" sz="1400"/>
                        <a:t>2028)</a:t>
                      </a:r>
                      <a:endParaRPr lang="en-US" sz="1400"/>
                    </a:p>
                  </a:txBody>
                  <a:tcPr>
                    <a:solidFill>
                      <a:schemeClr val="accent4"/>
                    </a:solidFill>
                  </a:tcPr>
                </a:tc>
                <a:tc>
                  <a:txBody>
                    <a:bodyPr/>
                    <a:lstStyle/>
                    <a:p>
                      <a:r>
                        <a:rPr lang="en-US" sz="1400"/>
                        <a:t>Mature stage</a:t>
                      </a:r>
                    </a:p>
                    <a:p>
                      <a:r>
                        <a:rPr lang="en-US" sz="1400"/>
                        <a:t>(</a:t>
                      </a:r>
                      <a:r>
                        <a:rPr lang="en-US" sz="1400" err="1"/>
                        <a:t>Yr</a:t>
                      </a:r>
                      <a:r>
                        <a:rPr lang="en-US" sz="1400"/>
                        <a:t> 2029 onwards)</a:t>
                      </a:r>
                      <a:endParaRPr lang="en-HK" sz="1400"/>
                    </a:p>
                  </a:txBody>
                  <a:tcPr>
                    <a:solidFill>
                      <a:schemeClr val="accent4">
                        <a:lumMod val="40000"/>
                        <a:lumOff val="60000"/>
                      </a:schemeClr>
                    </a:solidFill>
                  </a:tcPr>
                </a:tc>
                <a:extLst>
                  <a:ext uri="{0D108BD9-81ED-4DB2-BD59-A6C34878D82A}">
                    <a16:rowId xmlns:a16="http://schemas.microsoft.com/office/drawing/2014/main" val="3215835549"/>
                  </a:ext>
                </a:extLst>
              </a:tr>
              <a:tr h="1336532">
                <a:tc>
                  <a:txBody>
                    <a:bodyPr/>
                    <a:lstStyle/>
                    <a:p>
                      <a:r>
                        <a:rPr lang="en-US" sz="1400"/>
                        <a:t>Revenue Growth</a:t>
                      </a:r>
                      <a:endParaRPr lang="en-HK" sz="1400"/>
                    </a:p>
                  </a:txBody>
                  <a:tcPr/>
                </a:tc>
                <a:tc>
                  <a:txBody>
                    <a:bodyPr/>
                    <a:lstStyle/>
                    <a:p>
                      <a:r>
                        <a:rPr lang="en-US" sz="1400" b="1"/>
                        <a:t>36.8%</a:t>
                      </a:r>
                    </a:p>
                    <a:p>
                      <a:endParaRPr lang="en-US" sz="1400" b="1"/>
                    </a:p>
                    <a:p>
                      <a:pPr marL="285750" indent="-285750">
                        <a:buFont typeface="Arial" panose="020B0604020202020204" pitchFamily="34" charset="0"/>
                        <a:buChar char="•"/>
                      </a:pPr>
                      <a:r>
                        <a:rPr lang="en-HK" sz="1400" b="0"/>
                        <a:t>Project 20% growth on Gross Merchant Value (GMV)  on the revenue enhancing strategy</a:t>
                      </a:r>
                    </a:p>
                    <a:p>
                      <a:pPr marL="285750" indent="-285750">
                        <a:buFont typeface="Arial" panose="020B0604020202020204" pitchFamily="34" charset="0"/>
                        <a:buChar char="•"/>
                      </a:pPr>
                      <a:r>
                        <a:rPr lang="en-HK" sz="1400" b="0"/>
                        <a:t>15% CARG on subscription fee  adjustment</a:t>
                      </a:r>
                    </a:p>
                  </a:txBody>
                  <a:tcPr/>
                </a:tc>
                <a:tc>
                  <a:txBody>
                    <a:bodyPr/>
                    <a:lstStyle/>
                    <a:p>
                      <a:r>
                        <a:rPr lang="en-US" sz="1400" b="1"/>
                        <a:t>25%</a:t>
                      </a:r>
                    </a:p>
                    <a:p>
                      <a:endParaRPr lang="en-US" sz="1400" b="1"/>
                    </a:p>
                    <a:p>
                      <a:pPr marL="285750" indent="-285750">
                        <a:buFont typeface="Arial" panose="020B0604020202020204" pitchFamily="34" charset="0"/>
                        <a:buChar char="•"/>
                      </a:pPr>
                      <a:r>
                        <a:rPr lang="en-US" sz="1400" b="0"/>
                        <a:t>The growth of market shares slows down</a:t>
                      </a:r>
                    </a:p>
                    <a:p>
                      <a:pPr marL="285750" indent="-285750">
                        <a:buFont typeface="Arial" panose="020B0604020202020204" pitchFamily="34" charset="0"/>
                        <a:buChar char="•"/>
                      </a:pPr>
                      <a:r>
                        <a:rPr lang="en-US" sz="1400" b="0"/>
                        <a:t>Mid way between the strong growth rate and LT industrial average</a:t>
                      </a:r>
                    </a:p>
                    <a:p>
                      <a:endParaRPr lang="en-HK" sz="1400" b="0"/>
                    </a:p>
                  </a:txBody>
                  <a:tcPr/>
                </a:tc>
                <a:tc>
                  <a:txBody>
                    <a:bodyPr/>
                    <a:lstStyle/>
                    <a:p>
                      <a:r>
                        <a:rPr lang="en-US" sz="1400" b="1"/>
                        <a:t>11.8%</a:t>
                      </a:r>
                    </a:p>
                    <a:p>
                      <a:endParaRPr lang="en-US" sz="1400" b="1"/>
                    </a:p>
                    <a:p>
                      <a:r>
                        <a:rPr lang="en-US" sz="1400" b="0"/>
                        <a:t>Returning to the average industrial LT growth rate</a:t>
                      </a:r>
                      <a:endParaRPr lang="en-HK" sz="1400" b="0"/>
                    </a:p>
                  </a:txBody>
                  <a:tcPr/>
                </a:tc>
                <a:extLst>
                  <a:ext uri="{0D108BD9-81ED-4DB2-BD59-A6C34878D82A}">
                    <a16:rowId xmlns:a16="http://schemas.microsoft.com/office/drawing/2014/main" val="3507164245"/>
                  </a:ext>
                </a:extLst>
              </a:tr>
              <a:tr h="985117">
                <a:tc>
                  <a:txBody>
                    <a:bodyPr/>
                    <a:lstStyle/>
                    <a:p>
                      <a:r>
                        <a:rPr lang="en-US" sz="1400"/>
                        <a:t>Operation expense margin</a:t>
                      </a:r>
                      <a:endParaRPr lang="en-HK" sz="1400"/>
                    </a:p>
                  </a:txBody>
                  <a:tcPr/>
                </a:tc>
                <a:tc>
                  <a:txBody>
                    <a:bodyPr/>
                    <a:lstStyle/>
                    <a:p>
                      <a:r>
                        <a:rPr lang="en-US" sz="1400" b="1"/>
                        <a:t>-3% every year</a:t>
                      </a:r>
                    </a:p>
                    <a:p>
                      <a:endParaRPr lang="en-US" sz="1400" b="1"/>
                    </a:p>
                    <a:p>
                      <a:pPr marL="285750" indent="-285750">
                        <a:buFont typeface="Arial" panose="020B0604020202020204" pitchFamily="34" charset="0"/>
                        <a:buChar char="•"/>
                      </a:pPr>
                      <a:r>
                        <a:rPr lang="en-US" sz="1400"/>
                        <a:t>Partnering with 3</a:t>
                      </a:r>
                      <a:r>
                        <a:rPr lang="en-US" sz="1400" baseline="30000"/>
                        <a:t>rd</a:t>
                      </a:r>
                      <a:r>
                        <a:rPr lang="en-US" sz="1400"/>
                        <a:t> party logistic service provider  to achieve overhead saving from work force reduction (2023: 46.3%)</a:t>
                      </a:r>
                      <a:endParaRPr lang="en-HK" sz="1400"/>
                    </a:p>
                  </a:txBody>
                  <a:tcPr/>
                </a:tc>
                <a:tc>
                  <a:txBody>
                    <a:bodyPr/>
                    <a:lstStyle/>
                    <a:p>
                      <a:r>
                        <a:rPr lang="en-US" sz="1400" b="1"/>
                        <a:t>-1% per year</a:t>
                      </a:r>
                    </a:p>
                    <a:p>
                      <a:endParaRPr lang="en-US" sz="1400" b="1"/>
                    </a:p>
                    <a:p>
                      <a:pPr marL="285750" indent="-285750">
                        <a:buFont typeface="Arial" panose="020B0604020202020204" pitchFamily="34" charset="0"/>
                        <a:buChar char="•"/>
                      </a:pPr>
                      <a:r>
                        <a:rPr lang="en-US" sz="1400" b="0"/>
                        <a:t>Continue to reduce the transaction cost by improving financial solution</a:t>
                      </a:r>
                      <a:endParaRPr lang="en-HK" sz="1400" b="0"/>
                    </a:p>
                  </a:txBody>
                  <a:tcPr/>
                </a:tc>
                <a:tc>
                  <a:txBody>
                    <a:bodyPr/>
                    <a:lstStyle/>
                    <a:p>
                      <a:r>
                        <a:rPr lang="en-US" sz="1400" b="1"/>
                        <a:t>Attained at 37% in long term</a:t>
                      </a:r>
                    </a:p>
                    <a:p>
                      <a:endParaRPr lang="en-US" sz="1400" b="1"/>
                    </a:p>
                    <a:p>
                      <a:pPr marL="285750" indent="-285750">
                        <a:buFont typeface="Arial" panose="020B0604020202020204" pitchFamily="34" charset="0"/>
                        <a:buChar char="•"/>
                      </a:pPr>
                      <a:r>
                        <a:rPr lang="en-US" sz="1400" b="0"/>
                        <a:t>Comparable to key player in the industry</a:t>
                      </a:r>
                      <a:endParaRPr lang="en-HK" sz="1400" b="0"/>
                    </a:p>
                  </a:txBody>
                  <a:tcPr/>
                </a:tc>
                <a:extLst>
                  <a:ext uri="{0D108BD9-81ED-4DB2-BD59-A6C34878D82A}">
                    <a16:rowId xmlns:a16="http://schemas.microsoft.com/office/drawing/2014/main" val="508337657"/>
                  </a:ext>
                </a:extLst>
              </a:tr>
              <a:tr h="312826">
                <a:tc rowSpan="2">
                  <a:txBody>
                    <a:bodyPr/>
                    <a:lstStyle/>
                    <a:p>
                      <a:r>
                        <a:rPr lang="en-US" sz="1400"/>
                        <a:t>Interest Expense rate Term spread</a:t>
                      </a:r>
                      <a:endParaRPr lang="en-HK" sz="1400"/>
                    </a:p>
                  </a:txBody>
                  <a:tcPr/>
                </a:tc>
                <a:tc>
                  <a:txBody>
                    <a:bodyPr/>
                    <a:lstStyle/>
                    <a:p>
                      <a:pPr marL="0" indent="0">
                        <a:buFont typeface="Arial" panose="020B0604020202020204" pitchFamily="34" charset="0"/>
                        <a:buNone/>
                      </a:pPr>
                      <a:r>
                        <a:rPr lang="en-US" sz="1400" b="1"/>
                        <a:t>0%</a:t>
                      </a:r>
                      <a:endParaRPr lang="en-HK" sz="1400" b="1"/>
                    </a:p>
                  </a:txBody>
                  <a:tcPr/>
                </a:tc>
                <a:tc>
                  <a:txBody>
                    <a:bodyPr/>
                    <a:lstStyle/>
                    <a:p>
                      <a:pPr marL="0" indent="0">
                        <a:buFont typeface="Arial" panose="020B0604020202020204" pitchFamily="34" charset="0"/>
                        <a:buNone/>
                      </a:pPr>
                      <a:r>
                        <a:rPr lang="en-US" sz="1400" b="1"/>
                        <a:t>-0.5%</a:t>
                      </a:r>
                      <a:endParaRPr lang="en-HK" sz="1400" b="1"/>
                    </a:p>
                  </a:txBody>
                  <a:tcPr/>
                </a:tc>
                <a:tc>
                  <a:txBody>
                    <a:bodyPr/>
                    <a:lstStyle/>
                    <a:p>
                      <a:pPr marL="0" indent="0">
                        <a:buFont typeface="Arial" panose="020B0604020202020204" pitchFamily="34" charset="0"/>
                        <a:buNone/>
                      </a:pPr>
                      <a:r>
                        <a:rPr lang="en-US" sz="1400" b="1"/>
                        <a:t>-1%</a:t>
                      </a:r>
                      <a:endParaRPr lang="en-HK" sz="1400" b="1"/>
                    </a:p>
                  </a:txBody>
                  <a:tcPr/>
                </a:tc>
                <a:extLst>
                  <a:ext uri="{0D108BD9-81ED-4DB2-BD59-A6C34878D82A}">
                    <a16:rowId xmlns:a16="http://schemas.microsoft.com/office/drawing/2014/main" val="3782661029"/>
                  </a:ext>
                </a:extLst>
              </a:tr>
              <a:tr h="501535">
                <a:tc vMerge="1">
                  <a:txBody>
                    <a:bodyPr/>
                    <a:lstStyle/>
                    <a:p>
                      <a:endParaRPr lang="en-HK"/>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a:t>Base on the spread comparing the Term spread of interest rate of different stage to ST rate</a:t>
                      </a:r>
                      <a:endParaRPr lang="en-HK" sz="1400"/>
                    </a:p>
                  </a:txBody>
                  <a:tcPr>
                    <a:solidFill>
                      <a:srgbClr val="F4D9D7"/>
                    </a:solidFill>
                  </a:tcPr>
                </a:tc>
                <a:tc hMerge="1">
                  <a:txBody>
                    <a:bodyPr/>
                    <a:lstStyle/>
                    <a:p>
                      <a:pPr marL="285750" indent="-285750">
                        <a:buFont typeface="Arial" panose="020B0604020202020204" pitchFamily="34" charset="0"/>
                        <a:buChar char="•"/>
                      </a:pPr>
                      <a:endParaRPr lang="en-HK" b="0"/>
                    </a:p>
                  </a:txBody>
                  <a:tcPr/>
                </a:tc>
                <a:tc hMerge="1">
                  <a:txBody>
                    <a:bodyPr/>
                    <a:lstStyle/>
                    <a:p>
                      <a:pPr marL="285750" indent="-285750">
                        <a:buFont typeface="Arial" panose="020B0604020202020204" pitchFamily="34" charset="0"/>
                        <a:buChar char="•"/>
                      </a:pPr>
                      <a:endParaRPr lang="en-HK" b="0"/>
                    </a:p>
                  </a:txBody>
                  <a:tcPr/>
                </a:tc>
                <a:extLst>
                  <a:ext uri="{0D108BD9-81ED-4DB2-BD59-A6C34878D82A}">
                    <a16:rowId xmlns:a16="http://schemas.microsoft.com/office/drawing/2014/main" val="1634067502"/>
                  </a:ext>
                </a:extLst>
              </a:tr>
              <a:tr h="300966">
                <a:tc rowSpan="2">
                  <a:txBody>
                    <a:bodyPr/>
                    <a:lstStyle/>
                    <a:p>
                      <a:r>
                        <a:rPr lang="en-US" sz="1400"/>
                        <a:t>Capital Expenditure</a:t>
                      </a:r>
                      <a:endParaRPr lang="en-HK" sz="1400"/>
                    </a:p>
                  </a:txBody>
                  <a:tcPr>
                    <a:solidFill>
                      <a:srgbClr val="FAEDEC"/>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a:t>Inflation: 2.33%</a:t>
                      </a:r>
                      <a:endParaRPr lang="en-HK" sz="1400" b="1"/>
                    </a:p>
                  </a:txBody>
                  <a:tcPr>
                    <a:solidFill>
                      <a:srgbClr val="FAEDEC"/>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a:t>Inflation: 2.29%</a:t>
                      </a:r>
                      <a:endParaRPr lang="en-HK" sz="1400" b="1"/>
                    </a:p>
                  </a:txBody>
                  <a:tcPr>
                    <a:solidFill>
                      <a:srgbClr val="FAEDEC"/>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1"/>
                        <a:t>Inflation: 2.00%</a:t>
                      </a:r>
                      <a:endParaRPr lang="en-HK" sz="1400" b="1"/>
                    </a:p>
                  </a:txBody>
                  <a:tcPr>
                    <a:solidFill>
                      <a:srgbClr val="FAEDEC"/>
                    </a:solidFill>
                  </a:tcPr>
                </a:tc>
                <a:extLst>
                  <a:ext uri="{0D108BD9-81ED-4DB2-BD59-A6C34878D82A}">
                    <a16:rowId xmlns:a16="http://schemas.microsoft.com/office/drawing/2014/main" val="3130969960"/>
                  </a:ext>
                </a:extLst>
              </a:tr>
              <a:tr h="501535">
                <a:tc vMerge="1">
                  <a:txBody>
                    <a:bodyPr/>
                    <a:lstStyle/>
                    <a:p>
                      <a:endParaRPr/>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a:t>Stable </a:t>
                      </a:r>
                      <a:r>
                        <a:rPr lang="en-US" sz="1400" err="1"/>
                        <a:t>CapEx</a:t>
                      </a:r>
                      <a:r>
                        <a:rPr lang="en-US" sz="1400"/>
                        <a:t> budget of $50M per year in previous years, assume similar strategy in the future.</a:t>
                      </a:r>
                    </a:p>
                    <a:p>
                      <a:pPr marL="0" marR="0" lvl="0" indent="0" algn="l" rtl="0" eaLnBrk="1" fontAlgn="auto" latinLnBrk="0" hangingPunct="1">
                        <a:lnSpc>
                          <a:spcPct val="100000"/>
                        </a:lnSpc>
                        <a:spcBef>
                          <a:spcPts val="0"/>
                        </a:spcBef>
                        <a:spcAft>
                          <a:spcPts val="0"/>
                        </a:spcAft>
                        <a:buClrTx/>
                        <a:buSzTx/>
                        <a:buFont typeface="Arial" panose="020B0604020202020204" pitchFamily="34" charset="0"/>
                        <a:buNone/>
                      </a:pPr>
                      <a:r>
                        <a:rPr lang="en-US" sz="1400"/>
                        <a:t>The  </a:t>
                      </a:r>
                      <a:r>
                        <a:rPr lang="en-US" sz="1400" err="1"/>
                        <a:t>CapEx</a:t>
                      </a:r>
                      <a:r>
                        <a:rPr lang="en-US" sz="1400"/>
                        <a:t> increase with the inflation rate</a:t>
                      </a:r>
                      <a:endParaRPr lang="en-HK" sz="1400"/>
                    </a:p>
                  </a:txBody>
                  <a:tcPr>
                    <a:solidFill>
                      <a:srgbClr val="FAEDEC"/>
                    </a:solidFill>
                  </a:tcPr>
                </a:tc>
                <a:tc hMerge="1">
                  <a:txBody>
                    <a:bodyPr/>
                    <a:lstStyle/>
                    <a:p>
                      <a:endParaRPr lang="en-HK"/>
                    </a:p>
                  </a:txBody>
                  <a:tcPr/>
                </a:tc>
                <a:tc hMerge="1">
                  <a:txBody>
                    <a:bodyPr/>
                    <a:lstStyle/>
                    <a:p>
                      <a:endParaRPr lang="en-HK"/>
                    </a:p>
                  </a:txBody>
                  <a:tcPr/>
                </a:tc>
                <a:extLst>
                  <a:ext uri="{0D108BD9-81ED-4DB2-BD59-A6C34878D82A}">
                    <a16:rowId xmlns:a16="http://schemas.microsoft.com/office/drawing/2014/main" val="3459654375"/>
                  </a:ext>
                </a:extLst>
              </a:tr>
            </a:tbl>
          </a:graphicData>
        </a:graphic>
      </p:graphicFrame>
    </p:spTree>
    <p:extLst>
      <p:ext uri="{BB962C8B-B14F-4D97-AF65-F5344CB8AC3E}">
        <p14:creationId xmlns:p14="http://schemas.microsoft.com/office/powerpoint/2010/main" val="3195822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FFF975DA-2F73-4697-B7A9-A2E834712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020655-F4DE-7D0B-F26C-485CBA96EE2A}"/>
              </a:ext>
            </a:extLst>
          </p:cNvPr>
          <p:cNvSpPr>
            <a:spLocks noGrp="1"/>
          </p:cNvSpPr>
          <p:nvPr>
            <p:ph type="title"/>
          </p:nvPr>
        </p:nvSpPr>
        <p:spPr>
          <a:xfrm>
            <a:off x="609600" y="557784"/>
            <a:ext cx="10972800" cy="1325563"/>
          </a:xfrm>
        </p:spPr>
        <p:txBody>
          <a:bodyPr vert="horz" lIns="91440" tIns="45720" rIns="91440" bIns="45720" rtlCol="0">
            <a:normAutofit/>
          </a:bodyPr>
          <a:lstStyle/>
          <a:p>
            <a:r>
              <a:rPr lang="en-US" b="1">
                <a:latin typeface="Times New Roman"/>
                <a:cs typeface="Posterama"/>
              </a:rPr>
              <a:t>Table of Contents</a:t>
            </a:r>
            <a:endParaRPr lang="en-US" b="1">
              <a:cs typeface="Posterama"/>
            </a:endParaRPr>
          </a:p>
        </p:txBody>
      </p:sp>
      <p:graphicFrame>
        <p:nvGraphicFramePr>
          <p:cNvPr id="5" name="Content Placeholder 2">
            <a:extLst>
              <a:ext uri="{FF2B5EF4-FFF2-40B4-BE49-F238E27FC236}">
                <a16:creationId xmlns:a16="http://schemas.microsoft.com/office/drawing/2014/main" id="{3D9AAE59-54C0-418C-D7B7-9A73046033AE}"/>
              </a:ext>
            </a:extLst>
          </p:cNvPr>
          <p:cNvGraphicFramePr>
            <a:graphicFrameLocks noGrp="1"/>
          </p:cNvGraphicFramePr>
          <p:nvPr>
            <p:ph idx="1"/>
            <p:extLst>
              <p:ext uri="{D42A27DB-BD31-4B8C-83A1-F6EECF244321}">
                <p14:modId xmlns:p14="http://schemas.microsoft.com/office/powerpoint/2010/main" val="1653425661"/>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4933038"/>
      </p:ext>
    </p:extLst>
  </p:cSld>
  <p:clrMapOvr>
    <a:masterClrMapping/>
  </p:clrMapOvr>
  <mc:AlternateContent xmlns:mc="http://schemas.openxmlformats.org/markup-compatibility/2006" xmlns:p14="http://schemas.microsoft.com/office/powerpoint/2010/main">
    <mc:Choice Requires="p14">
      <p:transition spd="slow" p14:dur="2000" advTm="3207"/>
    </mc:Choice>
    <mc:Fallback xmlns="">
      <p:transition spd="slow" advTm="320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1D20864-9757-1014-3404-DFF84CF149FF}"/>
              </a:ext>
            </a:extLst>
          </p:cNvPr>
          <p:cNvPicPr>
            <a:picLocks noChangeAspect="1"/>
          </p:cNvPicPr>
          <p:nvPr/>
        </p:nvPicPr>
        <p:blipFill>
          <a:blip r:embed="rId2"/>
          <a:stretch>
            <a:fillRect/>
          </a:stretch>
        </p:blipFill>
        <p:spPr>
          <a:xfrm>
            <a:off x="247412" y="937968"/>
            <a:ext cx="11004522" cy="3132964"/>
          </a:xfrm>
          <a:prstGeom prst="rect">
            <a:avLst/>
          </a:prstGeom>
        </p:spPr>
      </p:pic>
      <p:pic>
        <p:nvPicPr>
          <p:cNvPr id="16" name="Picture 15">
            <a:extLst>
              <a:ext uri="{FF2B5EF4-FFF2-40B4-BE49-F238E27FC236}">
                <a16:creationId xmlns:a16="http://schemas.microsoft.com/office/drawing/2014/main" id="{EEC917F5-0093-19CD-9FC3-8D6C61D14D44}"/>
              </a:ext>
            </a:extLst>
          </p:cNvPr>
          <p:cNvPicPr>
            <a:picLocks noChangeAspect="1"/>
          </p:cNvPicPr>
          <p:nvPr/>
        </p:nvPicPr>
        <p:blipFill>
          <a:blip r:embed="rId3"/>
          <a:stretch>
            <a:fillRect/>
          </a:stretch>
        </p:blipFill>
        <p:spPr>
          <a:xfrm>
            <a:off x="247411" y="4210753"/>
            <a:ext cx="11004523" cy="1130358"/>
          </a:xfrm>
          <a:prstGeom prst="rect">
            <a:avLst/>
          </a:prstGeom>
        </p:spPr>
      </p:pic>
      <p:sp>
        <p:nvSpPr>
          <p:cNvPr id="18" name="Title 1">
            <a:extLst>
              <a:ext uri="{FF2B5EF4-FFF2-40B4-BE49-F238E27FC236}">
                <a16:creationId xmlns:a16="http://schemas.microsoft.com/office/drawing/2014/main" id="{A9C58C4E-BA6F-0934-674E-C41FF6BB0D96}"/>
              </a:ext>
            </a:extLst>
          </p:cNvPr>
          <p:cNvSpPr>
            <a:spLocks noGrp="1"/>
          </p:cNvSpPr>
          <p:nvPr>
            <p:ph type="title"/>
          </p:nvPr>
        </p:nvSpPr>
        <p:spPr>
          <a:xfrm>
            <a:off x="248195" y="199387"/>
            <a:ext cx="9717738" cy="738581"/>
          </a:xfrm>
        </p:spPr>
        <p:txBody>
          <a:bodyPr>
            <a:normAutofit fontScale="90000"/>
          </a:bodyPr>
          <a:lstStyle/>
          <a:p>
            <a:r>
              <a:rPr lang="en-IN" b="1">
                <a:latin typeface="Times New Roman" panose="02020603050405020304" pitchFamily="18" charset="0"/>
                <a:cs typeface="Times New Roman" panose="02020603050405020304" pitchFamily="18" charset="0"/>
              </a:rPr>
              <a:t>DCM Model</a:t>
            </a:r>
            <a:endParaRPr lang="en-US"/>
          </a:p>
        </p:txBody>
      </p:sp>
      <p:pic>
        <p:nvPicPr>
          <p:cNvPr id="22" name="Picture 21">
            <a:extLst>
              <a:ext uri="{FF2B5EF4-FFF2-40B4-BE49-F238E27FC236}">
                <a16:creationId xmlns:a16="http://schemas.microsoft.com/office/drawing/2014/main" id="{85FD7DA9-D496-E17F-E43D-FF904BA246A0}"/>
              </a:ext>
            </a:extLst>
          </p:cNvPr>
          <p:cNvPicPr>
            <a:picLocks noChangeAspect="1"/>
          </p:cNvPicPr>
          <p:nvPr/>
        </p:nvPicPr>
        <p:blipFill>
          <a:blip r:embed="rId4"/>
          <a:stretch>
            <a:fillRect/>
          </a:stretch>
        </p:blipFill>
        <p:spPr>
          <a:xfrm>
            <a:off x="247411" y="5492863"/>
            <a:ext cx="11803418" cy="971600"/>
          </a:xfrm>
          <a:prstGeom prst="rect">
            <a:avLst/>
          </a:prstGeom>
        </p:spPr>
      </p:pic>
    </p:spTree>
    <p:extLst>
      <p:ext uri="{BB962C8B-B14F-4D97-AF65-F5344CB8AC3E}">
        <p14:creationId xmlns:p14="http://schemas.microsoft.com/office/powerpoint/2010/main" val="3223398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79E2A-93B3-31C0-7666-74F1B133C1B7}"/>
            </a:ext>
          </a:extLst>
        </p:cNvPr>
        <p:cNvGrpSpPr/>
        <p:nvPr/>
      </p:nvGrpSpPr>
      <p:grpSpPr>
        <a:xfrm>
          <a:off x="0" y="0"/>
          <a:ext cx="0" cy="0"/>
          <a:chOff x="0" y="0"/>
          <a:chExt cx="0" cy="0"/>
        </a:xfrm>
      </p:grpSpPr>
      <p:sp>
        <p:nvSpPr>
          <p:cNvPr id="18" name="Title 1">
            <a:extLst>
              <a:ext uri="{FF2B5EF4-FFF2-40B4-BE49-F238E27FC236}">
                <a16:creationId xmlns:a16="http://schemas.microsoft.com/office/drawing/2014/main" id="{8ABF44CB-15BA-CB93-09B3-B93096FB728A}"/>
              </a:ext>
            </a:extLst>
          </p:cNvPr>
          <p:cNvSpPr>
            <a:spLocks noGrp="1"/>
          </p:cNvSpPr>
          <p:nvPr>
            <p:ph type="title"/>
          </p:nvPr>
        </p:nvSpPr>
        <p:spPr>
          <a:xfrm>
            <a:off x="248195" y="199387"/>
            <a:ext cx="9717738" cy="738581"/>
          </a:xfrm>
        </p:spPr>
        <p:txBody>
          <a:bodyPr>
            <a:normAutofit fontScale="90000"/>
          </a:bodyPr>
          <a:lstStyle/>
          <a:p>
            <a:r>
              <a:rPr lang="en-IN" b="1">
                <a:latin typeface="Times New Roman" panose="02020603050405020304" pitchFamily="18" charset="0"/>
                <a:cs typeface="Times New Roman" panose="02020603050405020304" pitchFamily="18" charset="0"/>
              </a:rPr>
              <a:t>Scenario Analysis</a:t>
            </a:r>
            <a:endParaRPr lang="en-US"/>
          </a:p>
        </p:txBody>
      </p:sp>
      <p:graphicFrame>
        <p:nvGraphicFramePr>
          <p:cNvPr id="5" name="Table 4">
            <a:extLst>
              <a:ext uri="{FF2B5EF4-FFF2-40B4-BE49-F238E27FC236}">
                <a16:creationId xmlns:a16="http://schemas.microsoft.com/office/drawing/2014/main" id="{30C31DFA-0801-673D-5A9B-DAF1BC57FAE1}"/>
              </a:ext>
            </a:extLst>
          </p:cNvPr>
          <p:cNvGraphicFramePr>
            <a:graphicFrameLocks noGrp="1"/>
          </p:cNvGraphicFramePr>
          <p:nvPr/>
        </p:nvGraphicFramePr>
        <p:xfrm>
          <a:off x="7059637" y="1593116"/>
          <a:ext cx="4884168" cy="1483360"/>
        </p:xfrm>
        <a:graphic>
          <a:graphicData uri="http://schemas.openxmlformats.org/drawingml/2006/table">
            <a:tbl>
              <a:tblPr firstRow="1" bandRow="1">
                <a:tableStyleId>{00A15C55-8517-42AA-B614-E9B94910E393}</a:tableStyleId>
              </a:tblPr>
              <a:tblGrid>
                <a:gridCol w="2442084">
                  <a:extLst>
                    <a:ext uri="{9D8B030D-6E8A-4147-A177-3AD203B41FA5}">
                      <a16:colId xmlns:a16="http://schemas.microsoft.com/office/drawing/2014/main" val="2451880749"/>
                    </a:ext>
                  </a:extLst>
                </a:gridCol>
                <a:gridCol w="2442084">
                  <a:extLst>
                    <a:ext uri="{9D8B030D-6E8A-4147-A177-3AD203B41FA5}">
                      <a16:colId xmlns:a16="http://schemas.microsoft.com/office/drawing/2014/main" val="1976828587"/>
                    </a:ext>
                  </a:extLst>
                </a:gridCol>
              </a:tblGrid>
              <a:tr h="370840">
                <a:tc>
                  <a:txBody>
                    <a:bodyPr/>
                    <a:lstStyle/>
                    <a:p>
                      <a:r>
                        <a:rPr lang="en-US" sz="1600"/>
                        <a:t>Scenario</a:t>
                      </a:r>
                      <a:endParaRPr lang="en-HK" sz="1600"/>
                    </a:p>
                  </a:txBody>
                  <a:tcPr/>
                </a:tc>
                <a:tc>
                  <a:txBody>
                    <a:bodyPr/>
                    <a:lstStyle/>
                    <a:p>
                      <a:r>
                        <a:rPr lang="en-US" sz="1600"/>
                        <a:t>Projected Stock Price</a:t>
                      </a:r>
                      <a:endParaRPr lang="en-HK" sz="1600"/>
                    </a:p>
                  </a:txBody>
                  <a:tcPr/>
                </a:tc>
                <a:extLst>
                  <a:ext uri="{0D108BD9-81ED-4DB2-BD59-A6C34878D82A}">
                    <a16:rowId xmlns:a16="http://schemas.microsoft.com/office/drawing/2014/main" val="1461098447"/>
                  </a:ext>
                </a:extLst>
              </a:tr>
              <a:tr h="370840">
                <a:tc>
                  <a:txBody>
                    <a:bodyPr/>
                    <a:lstStyle/>
                    <a:p>
                      <a:r>
                        <a:rPr lang="en-US" sz="1600"/>
                        <a:t>Base</a:t>
                      </a:r>
                      <a:endParaRPr lang="en-HK" sz="1600"/>
                    </a:p>
                  </a:txBody>
                  <a:tcPr/>
                </a:tc>
                <a:tc>
                  <a:txBody>
                    <a:bodyPr/>
                    <a:lstStyle/>
                    <a:p>
                      <a:r>
                        <a:rPr lang="en-US" sz="1600"/>
                        <a:t>$64.43</a:t>
                      </a:r>
                      <a:endParaRPr lang="en-HK" sz="1600"/>
                    </a:p>
                  </a:txBody>
                  <a:tcPr/>
                </a:tc>
                <a:extLst>
                  <a:ext uri="{0D108BD9-81ED-4DB2-BD59-A6C34878D82A}">
                    <a16:rowId xmlns:a16="http://schemas.microsoft.com/office/drawing/2014/main" val="636176049"/>
                  </a:ext>
                </a:extLst>
              </a:tr>
              <a:tr h="370840">
                <a:tc>
                  <a:txBody>
                    <a:bodyPr/>
                    <a:lstStyle/>
                    <a:p>
                      <a:r>
                        <a:rPr lang="en-US" sz="1600"/>
                        <a:t>Best</a:t>
                      </a:r>
                      <a:endParaRPr lang="en-HK" sz="16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$171.08</a:t>
                      </a:r>
                      <a:endParaRPr lang="en-HK" sz="1600"/>
                    </a:p>
                  </a:txBody>
                  <a:tcPr/>
                </a:tc>
                <a:extLst>
                  <a:ext uri="{0D108BD9-81ED-4DB2-BD59-A6C34878D82A}">
                    <a16:rowId xmlns:a16="http://schemas.microsoft.com/office/drawing/2014/main" val="1258417832"/>
                  </a:ext>
                </a:extLst>
              </a:tr>
              <a:tr h="370840">
                <a:tc>
                  <a:txBody>
                    <a:bodyPr/>
                    <a:lstStyle/>
                    <a:p>
                      <a:r>
                        <a:rPr lang="en-US" sz="1600"/>
                        <a:t>Worst</a:t>
                      </a:r>
                      <a:endParaRPr lang="en-HK" sz="1600"/>
                    </a:p>
                  </a:txBody>
                  <a:tcPr/>
                </a:tc>
                <a:tc>
                  <a:txBody>
                    <a:bodyPr/>
                    <a:lstStyle/>
                    <a:p>
                      <a:r>
                        <a:rPr lang="en-US" sz="1600"/>
                        <a:t>$34.48</a:t>
                      </a:r>
                      <a:endParaRPr lang="en-HK" sz="1600"/>
                    </a:p>
                  </a:txBody>
                  <a:tcPr/>
                </a:tc>
                <a:extLst>
                  <a:ext uri="{0D108BD9-81ED-4DB2-BD59-A6C34878D82A}">
                    <a16:rowId xmlns:a16="http://schemas.microsoft.com/office/drawing/2014/main" val="2131549921"/>
                  </a:ext>
                </a:extLst>
              </a:tr>
            </a:tbl>
          </a:graphicData>
        </a:graphic>
      </p:graphicFrame>
      <p:pic>
        <p:nvPicPr>
          <p:cNvPr id="7" name="Picture 6">
            <a:extLst>
              <a:ext uri="{FF2B5EF4-FFF2-40B4-BE49-F238E27FC236}">
                <a16:creationId xmlns:a16="http://schemas.microsoft.com/office/drawing/2014/main" id="{4F52162C-F70F-C8FC-31DD-78F0B2E806B3}"/>
              </a:ext>
            </a:extLst>
          </p:cNvPr>
          <p:cNvPicPr>
            <a:picLocks noChangeAspect="1"/>
          </p:cNvPicPr>
          <p:nvPr/>
        </p:nvPicPr>
        <p:blipFill>
          <a:blip r:embed="rId2"/>
          <a:stretch>
            <a:fillRect/>
          </a:stretch>
        </p:blipFill>
        <p:spPr>
          <a:xfrm>
            <a:off x="248195" y="1593116"/>
            <a:ext cx="6690423" cy="4433501"/>
          </a:xfrm>
          <a:prstGeom prst="rect">
            <a:avLst/>
          </a:prstGeom>
        </p:spPr>
      </p:pic>
      <p:graphicFrame>
        <p:nvGraphicFramePr>
          <p:cNvPr id="2" name="Table 1">
            <a:extLst>
              <a:ext uri="{FF2B5EF4-FFF2-40B4-BE49-F238E27FC236}">
                <a16:creationId xmlns:a16="http://schemas.microsoft.com/office/drawing/2014/main" id="{8512FEFC-1963-2456-B0C0-01B371F7A204}"/>
              </a:ext>
            </a:extLst>
          </p:cNvPr>
          <p:cNvGraphicFramePr>
            <a:graphicFrameLocks noGrp="1"/>
          </p:cNvGraphicFramePr>
          <p:nvPr>
            <p:extLst>
              <p:ext uri="{D42A27DB-BD31-4B8C-83A1-F6EECF244321}">
                <p14:modId xmlns:p14="http://schemas.microsoft.com/office/powerpoint/2010/main" val="2502740146"/>
              </p:ext>
            </p:extLst>
          </p:nvPr>
        </p:nvGraphicFramePr>
        <p:xfrm>
          <a:off x="7059637" y="3429000"/>
          <a:ext cx="4884168" cy="949960"/>
        </p:xfrm>
        <a:graphic>
          <a:graphicData uri="http://schemas.openxmlformats.org/drawingml/2006/table">
            <a:tbl>
              <a:tblPr firstRow="1" bandRow="1">
                <a:tableStyleId>{9DCAF9ED-07DC-4A11-8D7F-57B35C25682E}</a:tableStyleId>
              </a:tblPr>
              <a:tblGrid>
                <a:gridCol w="2442084">
                  <a:extLst>
                    <a:ext uri="{9D8B030D-6E8A-4147-A177-3AD203B41FA5}">
                      <a16:colId xmlns:a16="http://schemas.microsoft.com/office/drawing/2014/main" val="2451880749"/>
                    </a:ext>
                  </a:extLst>
                </a:gridCol>
                <a:gridCol w="2442084">
                  <a:extLst>
                    <a:ext uri="{9D8B030D-6E8A-4147-A177-3AD203B41FA5}">
                      <a16:colId xmlns:a16="http://schemas.microsoft.com/office/drawing/2014/main" val="1976828587"/>
                    </a:ext>
                  </a:extLst>
                </a:gridCol>
              </a:tblGrid>
              <a:tr h="370840">
                <a:tc>
                  <a:txBody>
                    <a:bodyPr/>
                    <a:lstStyle/>
                    <a:p>
                      <a:r>
                        <a:rPr lang="en-US" sz="1600"/>
                        <a:t>Current Stock Price</a:t>
                      </a:r>
                      <a:endParaRPr lang="en-HK" sz="1600"/>
                    </a:p>
                  </a:txBody>
                  <a:tcPr/>
                </a:tc>
                <a:tc>
                  <a:txBody>
                    <a:bodyPr/>
                    <a:lstStyle/>
                    <a:p>
                      <a:r>
                        <a:rPr lang="en-US" sz="1600"/>
                        <a:t>Projected Stock Price</a:t>
                      </a:r>
                      <a:endParaRPr lang="en-HK" sz="1600"/>
                    </a:p>
                  </a:txBody>
                  <a:tcPr/>
                </a:tc>
                <a:extLst>
                  <a:ext uri="{0D108BD9-81ED-4DB2-BD59-A6C34878D82A}">
                    <a16:rowId xmlns:a16="http://schemas.microsoft.com/office/drawing/2014/main" val="1461098447"/>
                  </a:ext>
                </a:extLst>
              </a:tr>
              <a:tr h="370840">
                <a:tc>
                  <a:txBody>
                    <a:bodyPr/>
                    <a:lstStyle/>
                    <a:p>
                      <a:r>
                        <a:rPr lang="en-US" sz="1600"/>
                        <a:t>Current</a:t>
                      </a:r>
                      <a:endParaRPr lang="en-HK" sz="1600"/>
                    </a:p>
                  </a:txBody>
                  <a:tcPr/>
                </a:tc>
                <a:tc>
                  <a:txBody>
                    <a:bodyPr/>
                    <a:lstStyle/>
                    <a:p>
                      <a:r>
                        <a:rPr lang="en-US" sz="1600"/>
                        <a:t>$76.36</a:t>
                      </a:r>
                    </a:p>
                    <a:p>
                      <a:pPr lvl="0">
                        <a:buNone/>
                      </a:pPr>
                      <a:r>
                        <a:rPr lang="en-US" sz="1600"/>
                        <a:t>(as of 1 Feb 24)</a:t>
                      </a:r>
                    </a:p>
                  </a:txBody>
                  <a:tcPr/>
                </a:tc>
                <a:extLst>
                  <a:ext uri="{0D108BD9-81ED-4DB2-BD59-A6C34878D82A}">
                    <a16:rowId xmlns:a16="http://schemas.microsoft.com/office/drawing/2014/main" val="636176049"/>
                  </a:ext>
                </a:extLst>
              </a:tr>
            </a:tbl>
          </a:graphicData>
        </a:graphic>
      </p:graphicFrame>
    </p:spTree>
    <p:extLst>
      <p:ext uri="{BB962C8B-B14F-4D97-AF65-F5344CB8AC3E}">
        <p14:creationId xmlns:p14="http://schemas.microsoft.com/office/powerpoint/2010/main" val="3080545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74900-9537-2BBF-20BC-96B02B3B6EC5}"/>
            </a:ext>
          </a:extLst>
        </p:cNvPr>
        <p:cNvGrpSpPr/>
        <p:nvPr/>
      </p:nvGrpSpPr>
      <p:grpSpPr>
        <a:xfrm>
          <a:off x="0" y="0"/>
          <a:ext cx="0" cy="0"/>
          <a:chOff x="0" y="0"/>
          <a:chExt cx="0" cy="0"/>
        </a:xfrm>
      </p:grpSpPr>
      <p:sp>
        <p:nvSpPr>
          <p:cNvPr id="18" name="Title 1">
            <a:extLst>
              <a:ext uri="{FF2B5EF4-FFF2-40B4-BE49-F238E27FC236}">
                <a16:creationId xmlns:a16="http://schemas.microsoft.com/office/drawing/2014/main" id="{F9CA04EF-936D-7F4F-19DA-BE83EF6D6232}"/>
              </a:ext>
            </a:extLst>
          </p:cNvPr>
          <p:cNvSpPr>
            <a:spLocks noGrp="1"/>
          </p:cNvSpPr>
          <p:nvPr>
            <p:ph type="title"/>
          </p:nvPr>
        </p:nvSpPr>
        <p:spPr>
          <a:xfrm>
            <a:off x="248195" y="199387"/>
            <a:ext cx="9717738" cy="738581"/>
          </a:xfrm>
        </p:spPr>
        <p:txBody>
          <a:bodyPr>
            <a:normAutofit fontScale="90000"/>
          </a:bodyPr>
          <a:lstStyle/>
          <a:p>
            <a:r>
              <a:rPr lang="en-IN" b="1">
                <a:latin typeface="Times New Roman" panose="02020603050405020304" pitchFamily="18" charset="0"/>
                <a:cs typeface="Times New Roman" panose="02020603050405020304" pitchFamily="18" charset="0"/>
              </a:rPr>
              <a:t>Sensitivity Testing</a:t>
            </a:r>
            <a:endParaRPr lang="en-US"/>
          </a:p>
        </p:txBody>
      </p:sp>
      <p:pic>
        <p:nvPicPr>
          <p:cNvPr id="4" name="Picture 3">
            <a:extLst>
              <a:ext uri="{FF2B5EF4-FFF2-40B4-BE49-F238E27FC236}">
                <a16:creationId xmlns:a16="http://schemas.microsoft.com/office/drawing/2014/main" id="{9E7B789D-120A-2774-8624-34F230784F93}"/>
              </a:ext>
            </a:extLst>
          </p:cNvPr>
          <p:cNvPicPr>
            <a:picLocks noChangeAspect="1"/>
          </p:cNvPicPr>
          <p:nvPr/>
        </p:nvPicPr>
        <p:blipFill>
          <a:blip r:embed="rId2"/>
          <a:stretch>
            <a:fillRect/>
          </a:stretch>
        </p:blipFill>
        <p:spPr>
          <a:xfrm>
            <a:off x="357888" y="1093523"/>
            <a:ext cx="11518203" cy="3730284"/>
          </a:xfrm>
          <a:prstGeom prst="rect">
            <a:avLst/>
          </a:prstGeom>
        </p:spPr>
      </p:pic>
      <p:sp>
        <p:nvSpPr>
          <p:cNvPr id="5" name="TextBox 4">
            <a:extLst>
              <a:ext uri="{FF2B5EF4-FFF2-40B4-BE49-F238E27FC236}">
                <a16:creationId xmlns:a16="http://schemas.microsoft.com/office/drawing/2014/main" id="{DA3413E7-2867-7CF7-26DF-34ED542D263F}"/>
              </a:ext>
            </a:extLst>
          </p:cNvPr>
          <p:cNvSpPr txBox="1"/>
          <p:nvPr/>
        </p:nvSpPr>
        <p:spPr>
          <a:xfrm>
            <a:off x="357888" y="5302812"/>
            <a:ext cx="9986260" cy="923330"/>
          </a:xfrm>
          <a:prstGeom prst="rect">
            <a:avLst/>
          </a:prstGeom>
          <a:noFill/>
        </p:spPr>
        <p:txBody>
          <a:bodyPr wrap="none" rtlCol="0">
            <a:spAutoFit/>
          </a:bodyPr>
          <a:lstStyle/>
          <a:p>
            <a:r>
              <a:rPr lang="en-US"/>
              <a:t>Given the projected cash flow, </a:t>
            </a:r>
          </a:p>
          <a:p>
            <a:r>
              <a:rPr lang="en-US"/>
              <a:t>To meet the current price, the difference between LT </a:t>
            </a:r>
            <a:r>
              <a:rPr lang="en-US" err="1"/>
              <a:t>Wacc</a:t>
            </a:r>
            <a:r>
              <a:rPr lang="en-US"/>
              <a:t> and LT growth rate shall be </a:t>
            </a:r>
            <a:r>
              <a:rPr lang="en-US" b="1"/>
              <a:t>2.47%</a:t>
            </a:r>
            <a:r>
              <a:rPr lang="en-US"/>
              <a:t>, </a:t>
            </a:r>
          </a:p>
          <a:p>
            <a:r>
              <a:rPr lang="en-US"/>
              <a:t>where the existing spread is </a:t>
            </a:r>
            <a:r>
              <a:rPr lang="en-US" b="1"/>
              <a:t>3.27%</a:t>
            </a:r>
            <a:endParaRPr lang="en-HK" b="1"/>
          </a:p>
        </p:txBody>
      </p:sp>
    </p:spTree>
    <p:extLst>
      <p:ext uri="{BB962C8B-B14F-4D97-AF65-F5344CB8AC3E}">
        <p14:creationId xmlns:p14="http://schemas.microsoft.com/office/powerpoint/2010/main" val="1017060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6CA52-AD64-E812-CCB2-F4FEAEE3CD2C}"/>
            </a:ext>
          </a:extLst>
        </p:cNvPr>
        <p:cNvGrpSpPr/>
        <p:nvPr/>
      </p:nvGrpSpPr>
      <p:grpSpPr>
        <a:xfrm>
          <a:off x="0" y="0"/>
          <a:ext cx="0" cy="0"/>
          <a:chOff x="0" y="0"/>
          <a:chExt cx="0" cy="0"/>
        </a:xfrm>
      </p:grpSpPr>
      <p:sp>
        <p:nvSpPr>
          <p:cNvPr id="18" name="Title 1">
            <a:extLst>
              <a:ext uri="{FF2B5EF4-FFF2-40B4-BE49-F238E27FC236}">
                <a16:creationId xmlns:a16="http://schemas.microsoft.com/office/drawing/2014/main" id="{1ECCC084-4D8F-FCEF-2448-80DFF662E928}"/>
              </a:ext>
            </a:extLst>
          </p:cNvPr>
          <p:cNvSpPr>
            <a:spLocks noGrp="1"/>
          </p:cNvSpPr>
          <p:nvPr>
            <p:ph type="title"/>
          </p:nvPr>
        </p:nvSpPr>
        <p:spPr>
          <a:xfrm>
            <a:off x="248195" y="199387"/>
            <a:ext cx="9717738" cy="738581"/>
          </a:xfrm>
        </p:spPr>
        <p:txBody>
          <a:bodyPr>
            <a:normAutofit fontScale="90000"/>
          </a:bodyPr>
          <a:lstStyle/>
          <a:p>
            <a:r>
              <a:rPr lang="en-IN" b="1">
                <a:latin typeface="Times New Roman" panose="02020603050405020304" pitchFamily="18" charset="0"/>
                <a:cs typeface="Times New Roman" panose="02020603050405020304" pitchFamily="18" charset="0"/>
              </a:rPr>
              <a:t>Conclusion and Recommendation</a:t>
            </a:r>
            <a:endParaRPr lang="en-US"/>
          </a:p>
        </p:txBody>
      </p:sp>
      <p:sp>
        <p:nvSpPr>
          <p:cNvPr id="3" name="TextBox 2">
            <a:extLst>
              <a:ext uri="{FF2B5EF4-FFF2-40B4-BE49-F238E27FC236}">
                <a16:creationId xmlns:a16="http://schemas.microsoft.com/office/drawing/2014/main" id="{3DA39ACE-8F34-2C6E-065D-00BB77C73431}"/>
              </a:ext>
            </a:extLst>
          </p:cNvPr>
          <p:cNvSpPr txBox="1"/>
          <p:nvPr/>
        </p:nvSpPr>
        <p:spPr>
          <a:xfrm>
            <a:off x="349321" y="1359306"/>
            <a:ext cx="11755653" cy="4247317"/>
          </a:xfrm>
          <a:prstGeom prst="rect">
            <a:avLst/>
          </a:prstGeom>
          <a:noFill/>
        </p:spPr>
        <p:txBody>
          <a:bodyPr wrap="square" lIns="91440" tIns="45720" rIns="91440" bIns="45720" rtlCol="0" anchor="t">
            <a:spAutoFit/>
          </a:bodyPr>
          <a:lstStyle/>
          <a:p>
            <a:r>
              <a:rPr lang="en-US"/>
              <a:t>From our estimation, Shopify stock price is </a:t>
            </a:r>
            <a:r>
              <a:rPr lang="en-US" b="1">
                <a:solidFill>
                  <a:srgbClr val="B04869"/>
                </a:solidFill>
              </a:rPr>
              <a:t>overvalued </a:t>
            </a:r>
            <a:r>
              <a:rPr lang="en-US">
                <a:solidFill>
                  <a:srgbClr val="B04869"/>
                </a:solidFill>
              </a:rPr>
              <a:t>(Current price:$76.36 vs Predicted $64.43)</a:t>
            </a:r>
          </a:p>
          <a:p>
            <a:endParaRPr lang="en-US"/>
          </a:p>
          <a:p>
            <a:r>
              <a:rPr lang="en-US" b="1"/>
              <a:t>The potential factors lead to the discrepancy:-</a:t>
            </a:r>
          </a:p>
          <a:p>
            <a:pPr marL="285750" indent="-285750">
              <a:buFont typeface="Arial" panose="020B0604020202020204" pitchFamily="34" charset="0"/>
              <a:buChar char="•"/>
            </a:pPr>
            <a:r>
              <a:rPr lang="en-US"/>
              <a:t>Overestimated sales growth by the market</a:t>
            </a:r>
          </a:p>
          <a:p>
            <a:pPr marL="285750" indent="-285750">
              <a:buFont typeface="Arial" panose="020B0604020202020204" pitchFamily="34" charset="0"/>
              <a:buChar char="•"/>
            </a:pPr>
            <a:r>
              <a:rPr lang="en-US"/>
              <a:t>Volatile net income in short term</a:t>
            </a:r>
          </a:p>
          <a:p>
            <a:pPr marL="285750" indent="-285750">
              <a:buFont typeface="Arial" panose="020B0604020202020204" pitchFamily="34" charset="0"/>
              <a:buChar char="•"/>
            </a:pPr>
            <a:r>
              <a:rPr lang="en-US"/>
              <a:t>Market over optimistic expectation on the expense reduction</a:t>
            </a:r>
          </a:p>
          <a:p>
            <a:pPr marL="285750" indent="-285750">
              <a:buFont typeface="Arial" panose="020B0604020202020204" pitchFamily="34" charset="0"/>
              <a:buChar char="•"/>
            </a:pPr>
            <a:r>
              <a:rPr lang="en-US"/>
              <a:t>Under-estimated cost of capitals</a:t>
            </a:r>
          </a:p>
          <a:p>
            <a:endParaRPr lang="en-HK"/>
          </a:p>
          <a:p>
            <a:r>
              <a:rPr lang="en-HK"/>
              <a:t>Investor Concerns:-</a:t>
            </a:r>
          </a:p>
          <a:p>
            <a:pPr marL="285750" indent="-285750">
              <a:buFont typeface="Arial" panose="020B0604020202020204" pitchFamily="34" charset="0"/>
              <a:buChar char="•"/>
            </a:pPr>
            <a:r>
              <a:rPr lang="en-HK" b="1">
                <a:solidFill>
                  <a:srgbClr val="B04869"/>
                </a:solidFill>
              </a:rPr>
              <a:t>Interest Rate/ Inflation sensitive: </a:t>
            </a:r>
            <a:r>
              <a:rPr lang="en-HK"/>
              <a:t>Consumers behaviour is sensitive to inflation/ interest rate (high Beta)</a:t>
            </a:r>
          </a:p>
          <a:p>
            <a:pPr marL="285750" indent="-285750">
              <a:buFont typeface="Arial" panose="020B0604020202020204" pitchFamily="34" charset="0"/>
              <a:buChar char="•"/>
            </a:pPr>
            <a:r>
              <a:rPr lang="en-HK"/>
              <a:t>Future large </a:t>
            </a:r>
            <a:r>
              <a:rPr lang="en-HK" b="1" err="1">
                <a:solidFill>
                  <a:srgbClr val="B04869"/>
                </a:solidFill>
              </a:rPr>
              <a:t>CapEx</a:t>
            </a:r>
            <a:r>
              <a:rPr lang="en-HK" b="1">
                <a:solidFill>
                  <a:srgbClr val="B04869"/>
                </a:solidFill>
              </a:rPr>
              <a:t> deployment </a:t>
            </a:r>
            <a:r>
              <a:rPr lang="en-HK"/>
              <a:t>and potential raise of capital</a:t>
            </a:r>
          </a:p>
          <a:p>
            <a:pPr marL="285750" indent="-285750">
              <a:buFont typeface="Arial" panose="020B0604020202020204" pitchFamily="34" charset="0"/>
              <a:buChar char="•"/>
            </a:pPr>
            <a:r>
              <a:rPr lang="en-HK" b="1">
                <a:solidFill>
                  <a:srgbClr val="B04869"/>
                </a:solidFill>
              </a:rPr>
              <a:t>Market share enhancement:</a:t>
            </a:r>
            <a:r>
              <a:rPr lang="en-HK"/>
              <a:t> GMV growth due to advancement of payment channel and brick and motor shops coverage</a:t>
            </a:r>
          </a:p>
          <a:p>
            <a:pPr marL="285750" indent="-285750">
              <a:buFont typeface="Arial" panose="020B0604020202020204" pitchFamily="34" charset="0"/>
              <a:buChar char="•"/>
            </a:pPr>
            <a:endParaRPr lang="en-HK"/>
          </a:p>
          <a:p>
            <a:pPr marL="285750" indent="-285750">
              <a:buFont typeface="Arial" panose="020B0604020202020204" pitchFamily="34" charset="0"/>
              <a:buChar char="•"/>
            </a:pPr>
            <a:endParaRPr lang="en-HK"/>
          </a:p>
        </p:txBody>
      </p:sp>
      <p:sp>
        <p:nvSpPr>
          <p:cNvPr id="6" name="TextBox 5">
            <a:extLst>
              <a:ext uri="{FF2B5EF4-FFF2-40B4-BE49-F238E27FC236}">
                <a16:creationId xmlns:a16="http://schemas.microsoft.com/office/drawing/2014/main" id="{B20A1016-69D1-CCBB-4E10-C8316FCB5C3D}"/>
              </a:ext>
            </a:extLst>
          </p:cNvPr>
          <p:cNvSpPr txBox="1"/>
          <p:nvPr/>
        </p:nvSpPr>
        <p:spPr>
          <a:xfrm>
            <a:off x="349320" y="5144958"/>
            <a:ext cx="11755653" cy="923330"/>
          </a:xfrm>
          <a:prstGeom prst="rect">
            <a:avLst/>
          </a:prstGeom>
          <a:noFill/>
        </p:spPr>
        <p:txBody>
          <a:bodyPr wrap="square" lIns="91440" tIns="45720" rIns="91440" bIns="45720" rtlCol="0" anchor="t">
            <a:spAutoFit/>
          </a:bodyPr>
          <a:lstStyle/>
          <a:p>
            <a:r>
              <a:rPr lang="en-US" b="1"/>
              <a:t>Recommendation</a:t>
            </a:r>
          </a:p>
          <a:p>
            <a:pPr marL="285750" indent="-285750">
              <a:buFont typeface="Arial" panose="020B0604020202020204" pitchFamily="34" charset="0"/>
              <a:buChar char="•"/>
            </a:pPr>
            <a:r>
              <a:rPr lang="en-US" b="1">
                <a:solidFill>
                  <a:srgbClr val="B04869"/>
                </a:solidFill>
                <a:sym typeface="Wingdings" panose="05000000000000000000" pitchFamily="2" charset="2"/>
              </a:rPr>
              <a:t>Sell or wait </a:t>
            </a:r>
            <a:r>
              <a:rPr lang="en-US">
                <a:sym typeface="Wingdings" panose="05000000000000000000" pitchFamily="2" charset="2"/>
              </a:rPr>
              <a:t>until </a:t>
            </a:r>
            <a:r>
              <a:rPr lang="en-US">
                <a:ea typeface="+mn-lt"/>
                <a:cs typeface="+mn-lt"/>
                <a:sym typeface="Wingdings" panose="05000000000000000000" pitchFamily="2" charset="2"/>
              </a:rPr>
              <a:t>the stock </a:t>
            </a:r>
            <a:r>
              <a:rPr lang="en-US">
                <a:sym typeface="Wingdings" panose="05000000000000000000" pitchFamily="2" charset="2"/>
              </a:rPr>
              <a:t>price correction arrives</a:t>
            </a:r>
            <a:endParaRPr lang="en-US"/>
          </a:p>
          <a:p>
            <a:pPr marL="285750" indent="-285750">
              <a:buFont typeface="Arial" panose="020B0604020202020204" pitchFamily="34" charset="0"/>
              <a:buChar char="•"/>
            </a:pPr>
            <a:r>
              <a:rPr lang="en-US" b="1">
                <a:solidFill>
                  <a:srgbClr val="00B050"/>
                </a:solidFill>
                <a:sym typeface="Wingdings" panose="05000000000000000000" pitchFamily="2" charset="2"/>
              </a:rPr>
              <a:t>Buy</a:t>
            </a:r>
            <a:r>
              <a:rPr lang="en-US">
                <a:sym typeface="Wingdings" panose="05000000000000000000" pitchFamily="2" charset="2"/>
              </a:rPr>
              <a:t> when </a:t>
            </a:r>
            <a:r>
              <a:rPr lang="en-US" b="1">
                <a:solidFill>
                  <a:srgbClr val="00B050"/>
                </a:solidFill>
                <a:sym typeface="Wingdings" panose="05000000000000000000" pitchFamily="2" charset="2"/>
              </a:rPr>
              <a:t>interest rates starts to</a:t>
            </a:r>
            <a:r>
              <a:rPr lang="en-US">
                <a:sym typeface="Wingdings" panose="05000000000000000000" pitchFamily="2" charset="2"/>
              </a:rPr>
              <a:t> turn around and decrease</a:t>
            </a:r>
            <a:endParaRPr lang="en-HK"/>
          </a:p>
        </p:txBody>
      </p:sp>
      <p:pic>
        <p:nvPicPr>
          <p:cNvPr id="2" name="Picture 1" descr="Economic Downturn Free Stock Photo - Public Domain Pictures">
            <a:extLst>
              <a:ext uri="{FF2B5EF4-FFF2-40B4-BE49-F238E27FC236}">
                <a16:creationId xmlns:a16="http://schemas.microsoft.com/office/drawing/2014/main" id="{C48016E1-309B-CA5F-4D9D-C1B145A38E72}"/>
              </a:ext>
            </a:extLst>
          </p:cNvPr>
          <p:cNvPicPr>
            <a:picLocks noChangeAspect="1"/>
          </p:cNvPicPr>
          <p:nvPr/>
        </p:nvPicPr>
        <p:blipFill>
          <a:blip r:embed="rId2"/>
          <a:stretch>
            <a:fillRect/>
          </a:stretch>
        </p:blipFill>
        <p:spPr>
          <a:xfrm>
            <a:off x="8266111" y="4890777"/>
            <a:ext cx="2334928" cy="1766235"/>
          </a:xfrm>
          <a:prstGeom prst="rect">
            <a:avLst/>
          </a:prstGeom>
          <a:ln>
            <a:solidFill>
              <a:schemeClr val="tx1"/>
            </a:solidFill>
          </a:ln>
        </p:spPr>
      </p:pic>
    </p:spTree>
    <p:extLst>
      <p:ext uri="{BB962C8B-B14F-4D97-AF65-F5344CB8AC3E}">
        <p14:creationId xmlns:p14="http://schemas.microsoft.com/office/powerpoint/2010/main" val="3412285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4CCE7A-BF63-4F34-A790-506292F49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066AA63-76B1-4DA5-BDFB-DB2FD4E00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4776" y="211090"/>
            <a:ext cx="5544176" cy="6646910"/>
          </a:xfrm>
          <a:custGeom>
            <a:avLst/>
            <a:gdLst>
              <a:gd name="connsiteX0" fmla="*/ 4779974 w 5544176"/>
              <a:gd name="connsiteY0" fmla="*/ 685250 h 6646910"/>
              <a:gd name="connsiteX1" fmla="*/ 5309474 w 5544176"/>
              <a:gd name="connsiteY1" fmla="*/ 1126951 h 6646910"/>
              <a:gd name="connsiteX2" fmla="*/ 5001910 w 5544176"/>
              <a:gd name="connsiteY2" fmla="*/ 1690856 h 6646910"/>
              <a:gd name="connsiteX3" fmla="*/ 4306656 w 5544176"/>
              <a:gd name="connsiteY3" fmla="*/ 1273177 h 6646910"/>
              <a:gd name="connsiteX4" fmla="*/ 4621504 w 5544176"/>
              <a:gd name="connsiteY4" fmla="*/ 721515 h 6646910"/>
              <a:gd name="connsiteX5" fmla="*/ 4779974 w 5544176"/>
              <a:gd name="connsiteY5" fmla="*/ 685250 h 6646910"/>
              <a:gd name="connsiteX6" fmla="*/ 2760003 w 5544176"/>
              <a:gd name="connsiteY6" fmla="*/ 352577 h 6646910"/>
              <a:gd name="connsiteX7" fmla="*/ 2990385 w 5544176"/>
              <a:gd name="connsiteY7" fmla="*/ 544679 h 6646910"/>
              <a:gd name="connsiteX8" fmla="*/ 2856557 w 5544176"/>
              <a:gd name="connsiteY8" fmla="*/ 790095 h 6646910"/>
              <a:gd name="connsiteX9" fmla="*/ 2554030 w 5544176"/>
              <a:gd name="connsiteY9" fmla="*/ 608299 h 6646910"/>
              <a:gd name="connsiteX10" fmla="*/ 2691113 w 5544176"/>
              <a:gd name="connsiteY10" fmla="*/ 368075 h 6646910"/>
              <a:gd name="connsiteX11" fmla="*/ 2760003 w 5544176"/>
              <a:gd name="connsiteY11" fmla="*/ 352577 h 6646910"/>
              <a:gd name="connsiteX12" fmla="*/ 3630 w 5544176"/>
              <a:gd name="connsiteY12" fmla="*/ 28121 h 6646910"/>
              <a:gd name="connsiteX13" fmla="*/ 151871 w 5544176"/>
              <a:gd name="connsiteY13" fmla="*/ 38891 h 6646910"/>
              <a:gd name="connsiteX14" fmla="*/ 1031555 w 5544176"/>
              <a:gd name="connsiteY14" fmla="*/ 832871 h 6646910"/>
              <a:gd name="connsiteX15" fmla="*/ 1096338 w 5544176"/>
              <a:gd name="connsiteY15" fmla="*/ 964607 h 6646910"/>
              <a:gd name="connsiteX16" fmla="*/ 1409481 w 5544176"/>
              <a:gd name="connsiteY16" fmla="*/ 1265738 h 6646910"/>
              <a:gd name="connsiteX17" fmla="*/ 2318612 w 5544176"/>
              <a:gd name="connsiteY17" fmla="*/ 859062 h 6646910"/>
              <a:gd name="connsiteX18" fmla="*/ 2675615 w 5544176"/>
              <a:gd name="connsiteY18" fmla="*/ 1267985 h 6646910"/>
              <a:gd name="connsiteX19" fmla="*/ 2952957 w 5544176"/>
              <a:gd name="connsiteY19" fmla="*/ 1297896 h 6646910"/>
              <a:gd name="connsiteX20" fmla="*/ 3058268 w 5544176"/>
              <a:gd name="connsiteY20" fmla="*/ 1155778 h 6646910"/>
              <a:gd name="connsiteX21" fmla="*/ 3306706 w 5544176"/>
              <a:gd name="connsiteY21" fmla="*/ 310500 h 6646910"/>
              <a:gd name="connsiteX22" fmla="*/ 3735234 w 5544176"/>
              <a:gd name="connsiteY22" fmla="*/ 107395 h 6646910"/>
              <a:gd name="connsiteX23" fmla="*/ 3828224 w 5544176"/>
              <a:gd name="connsiteY23" fmla="*/ 117624 h 6646910"/>
              <a:gd name="connsiteX24" fmla="*/ 4231180 w 5544176"/>
              <a:gd name="connsiteY24" fmla="*/ 592260 h 6646910"/>
              <a:gd name="connsiteX25" fmla="*/ 3873092 w 5544176"/>
              <a:gd name="connsiteY25" fmla="*/ 1299370 h 6646910"/>
              <a:gd name="connsiteX26" fmla="*/ 4050935 w 5544176"/>
              <a:gd name="connsiteY26" fmla="*/ 1948439 h 6646910"/>
              <a:gd name="connsiteX27" fmla="*/ 5211525 w 5544176"/>
              <a:gd name="connsiteY27" fmla="*/ 2027402 h 6646910"/>
              <a:gd name="connsiteX28" fmla="*/ 5541097 w 5544176"/>
              <a:gd name="connsiteY28" fmla="*/ 2700958 h 6646910"/>
              <a:gd name="connsiteX29" fmla="*/ 5094823 w 5544176"/>
              <a:gd name="connsiteY29" fmla="*/ 3471378 h 6646910"/>
              <a:gd name="connsiteX30" fmla="*/ 5505528 w 5544176"/>
              <a:gd name="connsiteY30" fmla="*/ 4272564 h 6646910"/>
              <a:gd name="connsiteX31" fmla="*/ 5281423 w 5544176"/>
              <a:gd name="connsiteY31" fmla="*/ 4965183 h 6646910"/>
              <a:gd name="connsiteX32" fmla="*/ 4675749 w 5544176"/>
              <a:gd name="connsiteY32" fmla="*/ 5385343 h 6646910"/>
              <a:gd name="connsiteX33" fmla="*/ 4508838 w 5544176"/>
              <a:gd name="connsiteY33" fmla="*/ 6598516 h 6646910"/>
              <a:gd name="connsiteX34" fmla="*/ 4472787 w 5544176"/>
              <a:gd name="connsiteY34" fmla="*/ 6646910 h 6646910"/>
              <a:gd name="connsiteX35" fmla="*/ 3367517 w 5544176"/>
              <a:gd name="connsiteY35" fmla="*/ 6646910 h 6646910"/>
              <a:gd name="connsiteX36" fmla="*/ 2998981 w 5544176"/>
              <a:gd name="connsiteY36" fmla="*/ 6646910 h 6646910"/>
              <a:gd name="connsiteX37" fmla="*/ 2648733 w 5544176"/>
              <a:gd name="connsiteY37" fmla="*/ 6646910 h 6646910"/>
              <a:gd name="connsiteX38" fmla="*/ 0 w 5544176"/>
              <a:gd name="connsiteY38" fmla="*/ 6646910 h 6646910"/>
              <a:gd name="connsiteX39" fmla="*/ 0 w 5544176"/>
              <a:gd name="connsiteY39" fmla="*/ 28222 h 6646910"/>
              <a:gd name="connsiteX40" fmla="*/ 1509522 w 5544176"/>
              <a:gd name="connsiteY40" fmla="*/ 767 h 6646910"/>
              <a:gd name="connsiteX41" fmla="*/ 1986017 w 5544176"/>
              <a:gd name="connsiteY41" fmla="*/ 398066 h 6646910"/>
              <a:gd name="connsiteX42" fmla="*/ 1709217 w 5544176"/>
              <a:gd name="connsiteY42" fmla="*/ 905558 h 6646910"/>
              <a:gd name="connsiteX43" fmla="*/ 1083551 w 5544176"/>
              <a:gd name="connsiteY43" fmla="*/ 529879 h 6646910"/>
              <a:gd name="connsiteX44" fmla="*/ 1366937 w 5544176"/>
              <a:gd name="connsiteY44" fmla="*/ 33390 h 6646910"/>
              <a:gd name="connsiteX45" fmla="*/ 1509522 w 5544176"/>
              <a:gd name="connsiteY45" fmla="*/ 767 h 664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5AA33B-9569-6535-4AB1-0BA56A1B441F}"/>
              </a:ext>
            </a:extLst>
          </p:cNvPr>
          <p:cNvSpPr>
            <a:spLocks noGrp="1"/>
          </p:cNvSpPr>
          <p:nvPr>
            <p:ph type="title"/>
          </p:nvPr>
        </p:nvSpPr>
        <p:spPr>
          <a:xfrm>
            <a:off x="63726" y="1522643"/>
            <a:ext cx="7110883" cy="3428852"/>
          </a:xfrm>
        </p:spPr>
        <p:txBody>
          <a:bodyPr vert="horz" lIns="91440" tIns="45720" rIns="91440" bIns="45720" rtlCol="0" anchor="ctr">
            <a:normAutofit/>
          </a:bodyPr>
          <a:lstStyle/>
          <a:p>
            <a:pPr algn="ctr">
              <a:lnSpc>
                <a:spcPct val="150000"/>
              </a:lnSpc>
            </a:pPr>
            <a:r>
              <a:rPr lang="en-US" sz="8000" b="1">
                <a:solidFill>
                  <a:schemeClr val="tx1">
                    <a:lumMod val="75000"/>
                    <a:lumOff val="25000"/>
                  </a:schemeClr>
                </a:solidFill>
                <a:latin typeface="Times New Roman" panose="02020603050405020304" pitchFamily="18" charset="0"/>
                <a:ea typeface="+mj-lt"/>
                <a:cs typeface="Times New Roman" panose="02020603050405020304" pitchFamily="18" charset="0"/>
              </a:rPr>
              <a:t>Thank you!</a:t>
            </a:r>
            <a:br>
              <a:rPr lang="en-US" sz="4000" b="1">
                <a:solidFill>
                  <a:schemeClr val="tx1">
                    <a:lumMod val="75000"/>
                    <a:lumOff val="25000"/>
                  </a:schemeClr>
                </a:solidFill>
                <a:latin typeface="Times New Roman" panose="02020603050405020304" pitchFamily="18" charset="0"/>
                <a:ea typeface="+mj-lt"/>
                <a:cs typeface="Times New Roman" panose="02020603050405020304" pitchFamily="18" charset="0"/>
              </a:rPr>
            </a:br>
            <a:r>
              <a:rPr lang="en-US" sz="4000" b="1">
                <a:solidFill>
                  <a:schemeClr val="tx1">
                    <a:lumMod val="75000"/>
                    <a:lumOff val="25000"/>
                  </a:schemeClr>
                </a:solidFill>
                <a:latin typeface="Times New Roman" panose="02020603050405020304" pitchFamily="18" charset="0"/>
                <a:ea typeface="+mj-lt"/>
                <a:cs typeface="Times New Roman" panose="02020603050405020304" pitchFamily="18" charset="0"/>
              </a:rPr>
              <a:t>Questions &amp; Feedback</a:t>
            </a:r>
            <a:endParaRPr lang="en-US" sz="4000" b="1">
              <a:solidFill>
                <a:schemeClr val="tx1">
                  <a:lumMod val="75000"/>
                  <a:lumOff val="25000"/>
                </a:schemeClr>
              </a:solidFill>
              <a:latin typeface="Times New Roman" panose="02020603050405020304" pitchFamily="18" charset="0"/>
              <a:cs typeface="Times New Roman" panose="02020603050405020304" pitchFamily="18" charset="0"/>
            </a:endParaRPr>
          </a:p>
        </p:txBody>
      </p:sp>
      <p:pic>
        <p:nvPicPr>
          <p:cNvPr id="7" name="Graphic 6" descr="Questions">
            <a:extLst>
              <a:ext uri="{FF2B5EF4-FFF2-40B4-BE49-F238E27FC236}">
                <a16:creationId xmlns:a16="http://schemas.microsoft.com/office/drawing/2014/main" id="{5949900D-92C8-3C29-0805-1CD553D1FC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6739" y="1476408"/>
            <a:ext cx="5320843" cy="5335357"/>
          </a:xfrm>
          <a:prstGeom prst="rect">
            <a:avLst/>
          </a:prstGeom>
        </p:spPr>
      </p:pic>
    </p:spTree>
    <p:extLst>
      <p:ext uri="{BB962C8B-B14F-4D97-AF65-F5344CB8AC3E}">
        <p14:creationId xmlns:p14="http://schemas.microsoft.com/office/powerpoint/2010/main" val="3327418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FFF975DA-2F73-4697-B7A9-A2E834712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69B996-C2EE-FA7B-CEC1-BC7E1B7101CD}"/>
              </a:ext>
            </a:extLst>
          </p:cNvPr>
          <p:cNvSpPr>
            <a:spLocks noGrp="1"/>
          </p:cNvSpPr>
          <p:nvPr>
            <p:ph type="title"/>
          </p:nvPr>
        </p:nvSpPr>
        <p:spPr>
          <a:xfrm>
            <a:off x="609600" y="557784"/>
            <a:ext cx="10972800" cy="1325563"/>
          </a:xfrm>
        </p:spPr>
        <p:txBody>
          <a:bodyPr>
            <a:normAutofit/>
          </a:bodyPr>
          <a:lstStyle/>
          <a:p>
            <a:r>
              <a:rPr lang="en-US" b="1">
                <a:latin typeface="Times New Roman"/>
                <a:cs typeface="Posterama"/>
              </a:rPr>
              <a:t>History of Shopify</a:t>
            </a:r>
            <a:endParaRPr lang="en-US" b="1">
              <a:latin typeface="Times New Roman"/>
              <a:cs typeface="Times New Roman"/>
            </a:endParaRPr>
          </a:p>
        </p:txBody>
      </p:sp>
      <p:graphicFrame>
        <p:nvGraphicFramePr>
          <p:cNvPr id="42" name="Content Placeholder 2">
            <a:extLst>
              <a:ext uri="{FF2B5EF4-FFF2-40B4-BE49-F238E27FC236}">
                <a16:creationId xmlns:a16="http://schemas.microsoft.com/office/drawing/2014/main" id="{F8005A40-87E2-4790-84B2-CE8E0F9D4196}"/>
              </a:ext>
            </a:extLst>
          </p:cNvPr>
          <p:cNvGraphicFramePr>
            <a:graphicFrameLocks noGrp="1"/>
          </p:cNvGraphicFramePr>
          <p:nvPr>
            <p:ph idx="1"/>
            <p:extLst>
              <p:ext uri="{D42A27DB-BD31-4B8C-83A1-F6EECF244321}">
                <p14:modId xmlns:p14="http://schemas.microsoft.com/office/powerpoint/2010/main" val="1378283418"/>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8447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092176C-8883-4B08-AC56-1AC4FC8EA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271AE8-8A0A-90D0-8B31-A4751C33459E}"/>
              </a:ext>
            </a:extLst>
          </p:cNvPr>
          <p:cNvSpPr>
            <a:spLocks noGrp="1"/>
          </p:cNvSpPr>
          <p:nvPr>
            <p:ph type="title"/>
          </p:nvPr>
        </p:nvSpPr>
        <p:spPr>
          <a:xfrm>
            <a:off x="178308" y="85980"/>
            <a:ext cx="11863753" cy="1211579"/>
          </a:xfrm>
        </p:spPr>
        <p:txBody>
          <a:bodyPr anchor="b">
            <a:normAutofit/>
          </a:bodyPr>
          <a:lstStyle/>
          <a:p>
            <a:pPr algn="ctr"/>
            <a:r>
              <a:rPr lang="en-US" b="1">
                <a:latin typeface="Times New Roman"/>
                <a:cs typeface="Times New Roman"/>
              </a:rPr>
              <a:t>Overview</a:t>
            </a:r>
          </a:p>
        </p:txBody>
      </p:sp>
      <p:graphicFrame>
        <p:nvGraphicFramePr>
          <p:cNvPr id="6" name="Content Placeholder 2">
            <a:extLst>
              <a:ext uri="{FF2B5EF4-FFF2-40B4-BE49-F238E27FC236}">
                <a16:creationId xmlns:a16="http://schemas.microsoft.com/office/drawing/2014/main" id="{6E5B7593-718C-08AC-E414-549042FCE3A2}"/>
              </a:ext>
            </a:extLst>
          </p:cNvPr>
          <p:cNvGraphicFramePr>
            <a:graphicFrameLocks noGrp="1"/>
          </p:cNvGraphicFramePr>
          <p:nvPr>
            <p:ph idx="1"/>
            <p:extLst>
              <p:ext uri="{D42A27DB-BD31-4B8C-83A1-F6EECF244321}">
                <p14:modId xmlns:p14="http://schemas.microsoft.com/office/powerpoint/2010/main" val="1257940527"/>
              </p:ext>
            </p:extLst>
          </p:nvPr>
        </p:nvGraphicFramePr>
        <p:xfrm>
          <a:off x="816365" y="2966337"/>
          <a:ext cx="5075240" cy="2497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1" name="Content Placeholder 2">
            <a:extLst>
              <a:ext uri="{FF2B5EF4-FFF2-40B4-BE49-F238E27FC236}">
                <a16:creationId xmlns:a16="http://schemas.microsoft.com/office/drawing/2014/main" id="{A1AA25DB-5488-D05F-55A4-78F39C479E48}"/>
              </a:ext>
            </a:extLst>
          </p:cNvPr>
          <p:cNvGraphicFramePr>
            <a:graphicFrameLocks/>
          </p:cNvGraphicFramePr>
          <p:nvPr>
            <p:extLst>
              <p:ext uri="{D42A27DB-BD31-4B8C-83A1-F6EECF244321}">
                <p14:modId xmlns:p14="http://schemas.microsoft.com/office/powerpoint/2010/main" val="2807766482"/>
              </p:ext>
            </p:extLst>
          </p:nvPr>
        </p:nvGraphicFramePr>
        <p:xfrm>
          <a:off x="6325178" y="2961855"/>
          <a:ext cx="5075240" cy="24976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97" name="TextBox 296">
            <a:extLst>
              <a:ext uri="{FF2B5EF4-FFF2-40B4-BE49-F238E27FC236}">
                <a16:creationId xmlns:a16="http://schemas.microsoft.com/office/drawing/2014/main" id="{85A0DD84-85A3-7D81-B0AE-843052D6DF6A}"/>
              </a:ext>
            </a:extLst>
          </p:cNvPr>
          <p:cNvSpPr txBox="1"/>
          <p:nvPr/>
        </p:nvSpPr>
        <p:spPr>
          <a:xfrm>
            <a:off x="818028" y="2050674"/>
            <a:ext cx="52891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latin typeface="Times New Roman"/>
                <a:cs typeface="Times New Roman"/>
              </a:rPr>
              <a:t>Core Business and Services</a:t>
            </a:r>
          </a:p>
        </p:txBody>
      </p:sp>
      <p:sp>
        <p:nvSpPr>
          <p:cNvPr id="307" name="TextBox 306">
            <a:extLst>
              <a:ext uri="{FF2B5EF4-FFF2-40B4-BE49-F238E27FC236}">
                <a16:creationId xmlns:a16="http://schemas.microsoft.com/office/drawing/2014/main" id="{BA24DAE7-D37A-2C12-4B2B-FCF689B1D664}"/>
              </a:ext>
            </a:extLst>
          </p:cNvPr>
          <p:cNvSpPr txBox="1"/>
          <p:nvPr/>
        </p:nvSpPr>
        <p:spPr>
          <a:xfrm>
            <a:off x="6320116" y="2050673"/>
            <a:ext cx="528917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latin typeface="Times New Roman"/>
                <a:cs typeface="Times New Roman"/>
              </a:rPr>
              <a:t>Key Business Solutions</a:t>
            </a:r>
          </a:p>
        </p:txBody>
      </p:sp>
    </p:spTree>
    <p:extLst>
      <p:ext uri="{BB962C8B-B14F-4D97-AF65-F5344CB8AC3E}">
        <p14:creationId xmlns:p14="http://schemas.microsoft.com/office/powerpoint/2010/main" val="269718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5D16766-C109-C266-5D7E-6519BDDDAC78}"/>
              </a:ext>
            </a:extLst>
          </p:cNvPr>
          <p:cNvSpPr>
            <a:spLocks noGrp="1"/>
          </p:cNvSpPr>
          <p:nvPr>
            <p:ph type="title"/>
          </p:nvPr>
        </p:nvSpPr>
        <p:spPr>
          <a:xfrm>
            <a:off x="570155" y="126579"/>
            <a:ext cx="7543067" cy="1652862"/>
          </a:xfrm>
        </p:spPr>
        <p:txBody>
          <a:bodyPr>
            <a:normAutofit/>
          </a:bodyPr>
          <a:lstStyle/>
          <a:p>
            <a:r>
              <a:rPr lang="en-US" b="1">
                <a:latin typeface="Times New Roman"/>
                <a:cs typeface="Posterama"/>
              </a:rPr>
              <a:t>Target Market</a:t>
            </a:r>
          </a:p>
        </p:txBody>
      </p:sp>
      <p:sp>
        <p:nvSpPr>
          <p:cNvPr id="3" name="Content Placeholder 2">
            <a:extLst>
              <a:ext uri="{FF2B5EF4-FFF2-40B4-BE49-F238E27FC236}">
                <a16:creationId xmlns:a16="http://schemas.microsoft.com/office/drawing/2014/main" id="{62918015-6C3D-76CD-EBE9-015DCE264A45}"/>
              </a:ext>
            </a:extLst>
          </p:cNvPr>
          <p:cNvSpPr>
            <a:spLocks noGrp="1"/>
          </p:cNvSpPr>
          <p:nvPr>
            <p:ph idx="1"/>
          </p:nvPr>
        </p:nvSpPr>
        <p:spPr>
          <a:xfrm>
            <a:off x="570156" y="2391995"/>
            <a:ext cx="6481482" cy="3174788"/>
          </a:xfrm>
        </p:spPr>
        <p:txBody>
          <a:bodyPr vert="horz" lIns="91440" tIns="45720" rIns="91440" bIns="45720" rtlCol="0" anchor="t">
            <a:normAutofit/>
          </a:bodyPr>
          <a:lstStyle/>
          <a:p>
            <a:pPr marL="457200" indent="-457200">
              <a:buAutoNum type="arabicPeriod"/>
            </a:pPr>
            <a:r>
              <a:rPr lang="en-US" b="1"/>
              <a:t>Entrepreneurs </a:t>
            </a:r>
            <a:r>
              <a:rPr lang="en-US"/>
              <a:t>– Ability to start up a business with little startup costs, knowledge, or risk.</a:t>
            </a:r>
          </a:p>
          <a:p>
            <a:pPr marL="457200" indent="-457200">
              <a:buAutoNum type="arabicPeriod"/>
            </a:pPr>
            <a:r>
              <a:rPr lang="en-US" b="1"/>
              <a:t>Business owners</a:t>
            </a:r>
            <a:r>
              <a:rPr lang="en-US"/>
              <a:t> – Lightens existing business costs. Easy way of  transferring business model from brick and mortar to digital</a:t>
            </a:r>
          </a:p>
          <a:p>
            <a:pPr marL="457200" indent="-457200">
              <a:buAutoNum type="arabicPeriod"/>
            </a:pPr>
            <a:r>
              <a:rPr lang="en-US" b="1"/>
              <a:t>Influencers</a:t>
            </a:r>
            <a:r>
              <a:rPr lang="en-US"/>
              <a:t>- Allows influencers to sell their products and merchandise to fans.</a:t>
            </a:r>
          </a:p>
          <a:p>
            <a:endParaRPr lang="en-US"/>
          </a:p>
          <a:p>
            <a:endParaRPr lang="en-US"/>
          </a:p>
        </p:txBody>
      </p:sp>
      <p:pic>
        <p:nvPicPr>
          <p:cNvPr id="5" name="Picture 4" descr="A wall painted with an arrow and a dartboard">
            <a:extLst>
              <a:ext uri="{FF2B5EF4-FFF2-40B4-BE49-F238E27FC236}">
                <a16:creationId xmlns:a16="http://schemas.microsoft.com/office/drawing/2014/main" id="{4FC17CFC-0977-2941-3044-FCCE7CA4E02E}"/>
              </a:ext>
            </a:extLst>
          </p:cNvPr>
          <p:cNvPicPr>
            <a:picLocks noChangeAspect="1"/>
          </p:cNvPicPr>
          <p:nvPr/>
        </p:nvPicPr>
        <p:blipFill rotWithShape="1">
          <a:blip r:embed="rId3"/>
          <a:srcRect l="47288"/>
          <a:stretch/>
        </p:blipFill>
        <p:spPr>
          <a:xfrm>
            <a:off x="7505916" y="10"/>
            <a:ext cx="4686083" cy="6356340"/>
          </a:xfrm>
          <a:custGeom>
            <a:avLst/>
            <a:gdLst/>
            <a:ahLst/>
            <a:cxnLst/>
            <a:rect l="l" t="t" r="r" b="b"/>
            <a:pathLst>
              <a:path w="5055914" h="6858000">
                <a:moveTo>
                  <a:pt x="3831617" y="6216451"/>
                </a:moveTo>
                <a:cubicBezTo>
                  <a:pt x="3953208" y="6209320"/>
                  <a:pt x="4067130" y="6288226"/>
                  <a:pt x="4099715" y="6410505"/>
                </a:cubicBezTo>
                <a:cubicBezTo>
                  <a:pt x="4136955" y="6550252"/>
                  <a:pt x="4053856" y="6693729"/>
                  <a:pt x="3914110" y="6730968"/>
                </a:cubicBezTo>
                <a:cubicBezTo>
                  <a:pt x="3774363" y="6768208"/>
                  <a:pt x="3630886" y="6685110"/>
                  <a:pt x="3593646" y="6545362"/>
                </a:cubicBezTo>
                <a:cubicBezTo>
                  <a:pt x="3556406" y="6405615"/>
                  <a:pt x="3639505" y="6262140"/>
                  <a:pt x="3779252" y="6224900"/>
                </a:cubicBezTo>
                <a:cubicBezTo>
                  <a:pt x="3796720" y="6220245"/>
                  <a:pt x="3814247" y="6217470"/>
                  <a:pt x="3831617" y="6216451"/>
                </a:cubicBezTo>
                <a:close/>
                <a:moveTo>
                  <a:pt x="689474" y="4100903"/>
                </a:moveTo>
                <a:cubicBezTo>
                  <a:pt x="893747" y="4088922"/>
                  <a:pt x="1085135" y="4221486"/>
                  <a:pt x="1139878" y="4426914"/>
                </a:cubicBezTo>
                <a:cubicBezTo>
                  <a:pt x="1202441" y="4661689"/>
                  <a:pt x="1062836" y="4902728"/>
                  <a:pt x="828061" y="4965291"/>
                </a:cubicBezTo>
                <a:cubicBezTo>
                  <a:pt x="593286" y="5027854"/>
                  <a:pt x="352246" y="4888249"/>
                  <a:pt x="289683" y="4653474"/>
                </a:cubicBezTo>
                <a:cubicBezTo>
                  <a:pt x="227120" y="4418699"/>
                  <a:pt x="366725" y="4177659"/>
                  <a:pt x="601500" y="4115096"/>
                </a:cubicBezTo>
                <a:cubicBezTo>
                  <a:pt x="630847" y="4107276"/>
                  <a:pt x="660292" y="4102615"/>
                  <a:pt x="689474" y="4100903"/>
                </a:cubicBezTo>
                <a:close/>
                <a:moveTo>
                  <a:pt x="1171015" y="2068580"/>
                </a:moveTo>
                <a:cubicBezTo>
                  <a:pt x="1292606" y="2061448"/>
                  <a:pt x="1406528" y="2140355"/>
                  <a:pt x="1439114" y="2262633"/>
                </a:cubicBezTo>
                <a:cubicBezTo>
                  <a:pt x="1476353" y="2402380"/>
                  <a:pt x="1393254" y="2545856"/>
                  <a:pt x="1253507" y="2583096"/>
                </a:cubicBezTo>
                <a:cubicBezTo>
                  <a:pt x="1113761" y="2620335"/>
                  <a:pt x="970285" y="2537237"/>
                  <a:pt x="933045" y="2397490"/>
                </a:cubicBezTo>
                <a:cubicBezTo>
                  <a:pt x="895805" y="2257743"/>
                  <a:pt x="978904" y="2114267"/>
                  <a:pt x="1118650" y="2077027"/>
                </a:cubicBezTo>
                <a:cubicBezTo>
                  <a:pt x="1136119" y="2072372"/>
                  <a:pt x="1153645" y="2069598"/>
                  <a:pt x="1171015" y="2068580"/>
                </a:cubicBezTo>
                <a:close/>
                <a:moveTo>
                  <a:pt x="4312647" y="0"/>
                </a:moveTo>
                <a:lnTo>
                  <a:pt x="5055914" y="0"/>
                </a:lnTo>
                <a:lnTo>
                  <a:pt x="5055914" y="6858000"/>
                </a:lnTo>
                <a:lnTo>
                  <a:pt x="4943745" y="6858000"/>
                </a:lnTo>
                <a:lnTo>
                  <a:pt x="4927040" y="6855333"/>
                </a:lnTo>
                <a:cubicBezTo>
                  <a:pt x="4887898" y="6846537"/>
                  <a:pt x="4850098" y="6835404"/>
                  <a:pt x="4814299" y="6822025"/>
                </a:cubicBezTo>
                <a:cubicBezTo>
                  <a:pt x="4259053" y="6614528"/>
                  <a:pt x="4299526" y="5909667"/>
                  <a:pt x="3874184" y="5836074"/>
                </a:cubicBezTo>
                <a:cubicBezTo>
                  <a:pt x="3480850" y="5768012"/>
                  <a:pt x="3254878" y="6337209"/>
                  <a:pt x="2875328" y="6241390"/>
                </a:cubicBezTo>
                <a:cubicBezTo>
                  <a:pt x="2511344" y="6149488"/>
                  <a:pt x="2491296" y="5570423"/>
                  <a:pt x="2145161" y="5545578"/>
                </a:cubicBezTo>
                <a:cubicBezTo>
                  <a:pt x="1991460" y="5534539"/>
                  <a:pt x="1867087" y="5638130"/>
                  <a:pt x="1707793" y="5771343"/>
                </a:cubicBezTo>
                <a:cubicBezTo>
                  <a:pt x="1359667" y="6062468"/>
                  <a:pt x="1341379" y="6349988"/>
                  <a:pt x="1110462" y="6502495"/>
                </a:cubicBezTo>
                <a:cubicBezTo>
                  <a:pt x="789862" y="6714223"/>
                  <a:pt x="214317" y="6570976"/>
                  <a:pt x="57999" y="6216901"/>
                </a:cubicBezTo>
                <a:cubicBezTo>
                  <a:pt x="-77331" y="5910359"/>
                  <a:pt x="30639" y="5511830"/>
                  <a:pt x="314411" y="5329367"/>
                </a:cubicBezTo>
                <a:cubicBezTo>
                  <a:pt x="516231" y="5199611"/>
                  <a:pt x="756450" y="5251060"/>
                  <a:pt x="1101747" y="5121744"/>
                </a:cubicBezTo>
                <a:cubicBezTo>
                  <a:pt x="1146011" y="5105174"/>
                  <a:pt x="1871235" y="4827142"/>
                  <a:pt x="1856005" y="4519364"/>
                </a:cubicBezTo>
                <a:cubicBezTo>
                  <a:pt x="1846851" y="4334324"/>
                  <a:pt x="1587506" y="4198827"/>
                  <a:pt x="1409379" y="4105773"/>
                </a:cubicBezTo>
                <a:cubicBezTo>
                  <a:pt x="933111" y="3856944"/>
                  <a:pt x="798808" y="3785719"/>
                  <a:pt x="745557" y="3611321"/>
                </a:cubicBezTo>
                <a:cubicBezTo>
                  <a:pt x="692012" y="3435938"/>
                  <a:pt x="780729" y="3194546"/>
                  <a:pt x="941950" y="3083874"/>
                </a:cubicBezTo>
                <a:cubicBezTo>
                  <a:pt x="1195325" y="2909936"/>
                  <a:pt x="1447296" y="3182836"/>
                  <a:pt x="1844756" y="3031397"/>
                </a:cubicBezTo>
                <a:cubicBezTo>
                  <a:pt x="1897400" y="3011350"/>
                  <a:pt x="2228789" y="2883730"/>
                  <a:pt x="2277829" y="2627401"/>
                </a:cubicBezTo>
                <a:cubicBezTo>
                  <a:pt x="2340675" y="2299009"/>
                  <a:pt x="1929703" y="2153961"/>
                  <a:pt x="1930897" y="1756333"/>
                </a:cubicBezTo>
                <a:cubicBezTo>
                  <a:pt x="1931735" y="1474531"/>
                  <a:pt x="2141809" y="1165537"/>
                  <a:pt x="2405888" y="1049984"/>
                </a:cubicBezTo>
                <a:cubicBezTo>
                  <a:pt x="2823752" y="867144"/>
                  <a:pt x="3112090" y="1284611"/>
                  <a:pt x="3618945" y="1112998"/>
                </a:cubicBezTo>
                <a:cubicBezTo>
                  <a:pt x="3973272" y="993067"/>
                  <a:pt x="4164492" y="676699"/>
                  <a:pt x="4179762" y="650576"/>
                </a:cubicBezTo>
                <a:cubicBezTo>
                  <a:pt x="4315589" y="418228"/>
                  <a:pt x="4284054" y="212550"/>
                  <a:pt x="4306435" y="30507"/>
                </a:cubicBezTo>
                <a:close/>
              </a:path>
            </a:pathLst>
          </a:custGeom>
        </p:spPr>
      </p:pic>
    </p:spTree>
    <p:extLst>
      <p:ext uri="{BB962C8B-B14F-4D97-AF65-F5344CB8AC3E}">
        <p14:creationId xmlns:p14="http://schemas.microsoft.com/office/powerpoint/2010/main" val="1052097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A46C5F3-4EAC-473B-BD72-1219E833DB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12231725-D083-4E0F-9428-1C263518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2140699"/>
            <a:ext cx="12192000" cy="4717301"/>
          </a:xfrm>
          <a:custGeom>
            <a:avLst/>
            <a:gdLst>
              <a:gd name="connsiteX0" fmla="*/ 8930642 w 12192000"/>
              <a:gd name="connsiteY0" fmla="*/ 4273734 h 4717301"/>
              <a:gd name="connsiteX1" fmla="*/ 9143134 w 12192000"/>
              <a:gd name="connsiteY1" fmla="*/ 4396362 h 4717301"/>
              <a:gd name="connsiteX2" fmla="*/ 9043549 w 12192000"/>
              <a:gd name="connsiteY2" fmla="*/ 4693978 h 4717301"/>
              <a:gd name="connsiteX3" fmla="*/ 8745984 w 12192000"/>
              <a:gd name="connsiteY3" fmla="*/ 4594249 h 4717301"/>
              <a:gd name="connsiteX4" fmla="*/ 8845568 w 12192000"/>
              <a:gd name="connsiteY4" fmla="*/ 4296634 h 4717301"/>
              <a:gd name="connsiteX5" fmla="*/ 8930642 w 12192000"/>
              <a:gd name="connsiteY5" fmla="*/ 4273734 h 4717301"/>
              <a:gd name="connsiteX6" fmla="*/ 9842642 w 12192000"/>
              <a:gd name="connsiteY6" fmla="*/ 3718743 h 4717301"/>
              <a:gd name="connsiteX7" fmla="*/ 10272210 w 12192000"/>
              <a:gd name="connsiteY7" fmla="*/ 3966645 h 4717301"/>
              <a:gd name="connsiteX8" fmla="*/ 10070896 w 12192000"/>
              <a:gd name="connsiteY8" fmla="*/ 4568292 h 4717301"/>
              <a:gd name="connsiteX9" fmla="*/ 9469346 w 12192000"/>
              <a:gd name="connsiteY9" fmla="*/ 4366686 h 4717301"/>
              <a:gd name="connsiteX10" fmla="*/ 9670660 w 12192000"/>
              <a:gd name="connsiteY10" fmla="*/ 3765038 h 4717301"/>
              <a:gd name="connsiteX11" fmla="*/ 9842642 w 12192000"/>
              <a:gd name="connsiteY11" fmla="*/ 3718743 h 4717301"/>
              <a:gd name="connsiteX12" fmla="*/ 0 w 12192000"/>
              <a:gd name="connsiteY12" fmla="*/ 0 h 4717301"/>
              <a:gd name="connsiteX13" fmla="*/ 12192000 w 12192000"/>
              <a:gd name="connsiteY13" fmla="*/ 0 h 4717301"/>
              <a:gd name="connsiteX14" fmla="*/ 12192000 w 12192000"/>
              <a:gd name="connsiteY14" fmla="*/ 3369891 h 4717301"/>
              <a:gd name="connsiteX15" fmla="*/ 12124015 w 12192000"/>
              <a:gd name="connsiteY15" fmla="*/ 3410713 h 4717301"/>
              <a:gd name="connsiteX16" fmla="*/ 11077457 w 12192000"/>
              <a:gd name="connsiteY16" fmla="*/ 3501725 h 4717301"/>
              <a:gd name="connsiteX17" fmla="*/ 9867246 w 12192000"/>
              <a:gd name="connsiteY17" fmla="*/ 3351592 h 4717301"/>
              <a:gd name="connsiteX18" fmla="*/ 8994802 w 12192000"/>
              <a:gd name="connsiteY18" fmla="*/ 3878378 h 4717301"/>
              <a:gd name="connsiteX19" fmla="*/ 6994655 w 12192000"/>
              <a:gd name="connsiteY19" fmla="*/ 4335637 h 4717301"/>
              <a:gd name="connsiteX20" fmla="*/ 6287534 w 12192000"/>
              <a:gd name="connsiteY20" fmla="*/ 3714199 h 4717301"/>
              <a:gd name="connsiteX21" fmla="*/ 4392596 w 12192000"/>
              <a:gd name="connsiteY21" fmla="*/ 3392344 h 4717301"/>
              <a:gd name="connsiteX22" fmla="*/ 3014500 w 12192000"/>
              <a:gd name="connsiteY22" fmla="*/ 4100222 h 4717301"/>
              <a:gd name="connsiteX23" fmla="*/ 86414 w 12192000"/>
              <a:gd name="connsiteY23" fmla="*/ 3903305 h 4717301"/>
              <a:gd name="connsiteX24" fmla="*/ 0 w 12192000"/>
              <a:gd name="connsiteY24" fmla="*/ 3840566 h 471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4717301">
                <a:moveTo>
                  <a:pt x="8930642" y="4273734"/>
                </a:moveTo>
                <a:cubicBezTo>
                  <a:pt x="9016941" y="4268381"/>
                  <a:pt x="9102130" y="4314070"/>
                  <a:pt x="9143134" y="4396362"/>
                </a:cubicBezTo>
                <a:cubicBezTo>
                  <a:pt x="9197806" y="4506087"/>
                  <a:pt x="9153221" y="4639333"/>
                  <a:pt x="9043549" y="4693978"/>
                </a:cubicBezTo>
                <a:cubicBezTo>
                  <a:pt x="8933879" y="4748622"/>
                  <a:pt x="8800655" y="4703973"/>
                  <a:pt x="8745984" y="4594249"/>
                </a:cubicBezTo>
                <a:cubicBezTo>
                  <a:pt x="8691311" y="4484525"/>
                  <a:pt x="8735897" y="4351279"/>
                  <a:pt x="8845568" y="4296634"/>
                </a:cubicBezTo>
                <a:cubicBezTo>
                  <a:pt x="8872986" y="4282973"/>
                  <a:pt x="8901875" y="4275517"/>
                  <a:pt x="8930642" y="4273734"/>
                </a:cubicBezTo>
                <a:close/>
                <a:moveTo>
                  <a:pt x="9842642" y="3718743"/>
                </a:moveTo>
                <a:cubicBezTo>
                  <a:pt x="10017101" y="3707923"/>
                  <a:pt x="10189318" y="3800286"/>
                  <a:pt x="10272210" y="3966645"/>
                </a:cubicBezTo>
                <a:cubicBezTo>
                  <a:pt x="10382732" y="4188458"/>
                  <a:pt x="10292600" y="4457825"/>
                  <a:pt x="10070896" y="4568292"/>
                </a:cubicBezTo>
                <a:cubicBezTo>
                  <a:pt x="9849191" y="4678760"/>
                  <a:pt x="9579867" y="4588498"/>
                  <a:pt x="9469346" y="4366686"/>
                </a:cubicBezTo>
                <a:cubicBezTo>
                  <a:pt x="9358824" y="4144873"/>
                  <a:pt x="9448956" y="3875506"/>
                  <a:pt x="9670660" y="3765038"/>
                </a:cubicBezTo>
                <a:cubicBezTo>
                  <a:pt x="9726087" y="3737421"/>
                  <a:pt x="9784490" y="3722349"/>
                  <a:pt x="9842642" y="3718743"/>
                </a:cubicBezTo>
                <a:close/>
                <a:moveTo>
                  <a:pt x="0" y="0"/>
                </a:moveTo>
                <a:lnTo>
                  <a:pt x="12192000" y="0"/>
                </a:lnTo>
                <a:lnTo>
                  <a:pt x="12192000" y="3369891"/>
                </a:lnTo>
                <a:lnTo>
                  <a:pt x="12124015" y="3410713"/>
                </a:lnTo>
                <a:cubicBezTo>
                  <a:pt x="11792041" y="3581538"/>
                  <a:pt x="11443617" y="3577252"/>
                  <a:pt x="11077457" y="3501725"/>
                </a:cubicBezTo>
                <a:cubicBezTo>
                  <a:pt x="10679189" y="3419860"/>
                  <a:pt x="10271734" y="3358281"/>
                  <a:pt x="9867246" y="3351592"/>
                </a:cubicBezTo>
                <a:cubicBezTo>
                  <a:pt x="9492336" y="3345611"/>
                  <a:pt x="9239136" y="3626329"/>
                  <a:pt x="8994802" y="3878378"/>
                </a:cubicBezTo>
                <a:cubicBezTo>
                  <a:pt x="8385954" y="4506678"/>
                  <a:pt x="7695268" y="4690742"/>
                  <a:pt x="6994655" y="4335637"/>
                </a:cubicBezTo>
                <a:cubicBezTo>
                  <a:pt x="6722938" y="4197922"/>
                  <a:pt x="6494843" y="3948626"/>
                  <a:pt x="6287534" y="3714199"/>
                </a:cubicBezTo>
                <a:cubicBezTo>
                  <a:pt x="5731733" y="3085491"/>
                  <a:pt x="5043559" y="3067499"/>
                  <a:pt x="4392596" y="3392344"/>
                </a:cubicBezTo>
                <a:cubicBezTo>
                  <a:pt x="3930423" y="3623867"/>
                  <a:pt x="3492022" y="3908604"/>
                  <a:pt x="3014500" y="4100222"/>
                </a:cubicBezTo>
                <a:cubicBezTo>
                  <a:pt x="1977820" y="4518409"/>
                  <a:pt x="973242" y="4499486"/>
                  <a:pt x="86414" y="3903305"/>
                </a:cubicBezTo>
                <a:lnTo>
                  <a:pt x="0" y="384056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75B5638F-14ED-C4A4-973F-4344726B0233}"/>
              </a:ext>
            </a:extLst>
          </p:cNvPr>
          <p:cNvSpPr>
            <a:spLocks noGrp="1"/>
          </p:cNvSpPr>
          <p:nvPr>
            <p:ph type="title"/>
          </p:nvPr>
        </p:nvSpPr>
        <p:spPr>
          <a:xfrm>
            <a:off x="609600" y="557784"/>
            <a:ext cx="10972800" cy="1446390"/>
          </a:xfrm>
        </p:spPr>
        <p:txBody>
          <a:bodyPr>
            <a:normAutofit/>
          </a:bodyPr>
          <a:lstStyle/>
          <a:p>
            <a:r>
              <a:rPr lang="en-IN" b="1">
                <a:latin typeface="Times New Roman"/>
                <a:cs typeface="Times New Roman"/>
              </a:rPr>
              <a:t>Industry</a:t>
            </a:r>
            <a:r>
              <a:rPr lang="en-IN" b="1" spc="-80">
                <a:latin typeface="Times New Roman"/>
                <a:cs typeface="Times New Roman"/>
              </a:rPr>
              <a:t> </a:t>
            </a:r>
            <a:r>
              <a:rPr lang="en-IN" b="1">
                <a:latin typeface="Times New Roman"/>
                <a:cs typeface="Times New Roman"/>
              </a:rPr>
              <a:t>Analysis</a:t>
            </a:r>
            <a:endParaRPr lang="en-US"/>
          </a:p>
        </p:txBody>
      </p:sp>
      <p:graphicFrame>
        <p:nvGraphicFramePr>
          <p:cNvPr id="8" name="Content Placeholder 5">
            <a:extLst>
              <a:ext uri="{FF2B5EF4-FFF2-40B4-BE49-F238E27FC236}">
                <a16:creationId xmlns:a16="http://schemas.microsoft.com/office/drawing/2014/main" id="{6F48261F-50B7-06F2-E300-6FCA5FB4114C}"/>
              </a:ext>
            </a:extLst>
          </p:cNvPr>
          <p:cNvGraphicFramePr>
            <a:graphicFrameLocks noGrp="1"/>
          </p:cNvGraphicFramePr>
          <p:nvPr>
            <p:ph idx="1"/>
            <p:extLst>
              <p:ext uri="{D42A27DB-BD31-4B8C-83A1-F6EECF244321}">
                <p14:modId xmlns:p14="http://schemas.microsoft.com/office/powerpoint/2010/main" val="855788741"/>
              </p:ext>
            </p:extLst>
          </p:nvPr>
        </p:nvGraphicFramePr>
        <p:xfrm>
          <a:off x="609600" y="2923750"/>
          <a:ext cx="10972800" cy="3218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4266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
        <p:cNvGrpSpPr/>
        <p:nvPr/>
      </p:nvGrpSpPr>
      <p:grpSpPr>
        <a:xfrm>
          <a:off x="0" y="0"/>
          <a:ext cx="0" cy="0"/>
          <a:chOff x="0" y="0"/>
          <a:chExt cx="0" cy="0"/>
        </a:xfrm>
      </p:grpSpPr>
      <p:sp useBgFill="1">
        <p:nvSpPr>
          <p:cNvPr id="3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58F429-1073-433F-9717-82F8E7302F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FBEA1BDE-165E-4C2F-9EC8-175132C00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3253060"/>
          </a:xfrm>
          <a:custGeom>
            <a:avLst/>
            <a:gdLst>
              <a:gd name="connsiteX0" fmla="*/ 8927594 w 12188952"/>
              <a:gd name="connsiteY0" fmla="*/ 2809493 h 3253060"/>
              <a:gd name="connsiteX1" fmla="*/ 9140086 w 12188952"/>
              <a:gd name="connsiteY1" fmla="*/ 2932121 h 3253060"/>
              <a:gd name="connsiteX2" fmla="*/ 9040501 w 12188952"/>
              <a:gd name="connsiteY2" fmla="*/ 3229737 h 3253060"/>
              <a:gd name="connsiteX3" fmla="*/ 8742936 w 12188952"/>
              <a:gd name="connsiteY3" fmla="*/ 3130008 h 3253060"/>
              <a:gd name="connsiteX4" fmla="*/ 8842520 w 12188952"/>
              <a:gd name="connsiteY4" fmla="*/ 2832393 h 3253060"/>
              <a:gd name="connsiteX5" fmla="*/ 8927594 w 12188952"/>
              <a:gd name="connsiteY5" fmla="*/ 2809493 h 3253060"/>
              <a:gd name="connsiteX6" fmla="*/ 9839594 w 12188952"/>
              <a:gd name="connsiteY6" fmla="*/ 2254502 h 3253060"/>
              <a:gd name="connsiteX7" fmla="*/ 10269162 w 12188952"/>
              <a:gd name="connsiteY7" fmla="*/ 2502404 h 3253060"/>
              <a:gd name="connsiteX8" fmla="*/ 10067848 w 12188952"/>
              <a:gd name="connsiteY8" fmla="*/ 3104051 h 3253060"/>
              <a:gd name="connsiteX9" fmla="*/ 9466298 w 12188952"/>
              <a:gd name="connsiteY9" fmla="*/ 2902445 h 3253060"/>
              <a:gd name="connsiteX10" fmla="*/ 9667612 w 12188952"/>
              <a:gd name="connsiteY10" fmla="*/ 2300797 h 3253060"/>
              <a:gd name="connsiteX11" fmla="*/ 9839594 w 12188952"/>
              <a:gd name="connsiteY11" fmla="*/ 2254502 h 3253060"/>
              <a:gd name="connsiteX12" fmla="*/ 0 w 12188952"/>
              <a:gd name="connsiteY12" fmla="*/ 0 h 3253060"/>
              <a:gd name="connsiteX13" fmla="*/ 12188952 w 12188952"/>
              <a:gd name="connsiteY13" fmla="*/ 0 h 3253060"/>
              <a:gd name="connsiteX14" fmla="*/ 12188952 w 12188952"/>
              <a:gd name="connsiteY14" fmla="*/ 1905650 h 3253060"/>
              <a:gd name="connsiteX15" fmla="*/ 12120967 w 12188952"/>
              <a:gd name="connsiteY15" fmla="*/ 1946472 h 3253060"/>
              <a:gd name="connsiteX16" fmla="*/ 11074409 w 12188952"/>
              <a:gd name="connsiteY16" fmla="*/ 2037484 h 3253060"/>
              <a:gd name="connsiteX17" fmla="*/ 9864198 w 12188952"/>
              <a:gd name="connsiteY17" fmla="*/ 1887351 h 3253060"/>
              <a:gd name="connsiteX18" fmla="*/ 8991754 w 12188952"/>
              <a:gd name="connsiteY18" fmla="*/ 2414137 h 3253060"/>
              <a:gd name="connsiteX19" fmla="*/ 6991607 w 12188952"/>
              <a:gd name="connsiteY19" fmla="*/ 2871396 h 3253060"/>
              <a:gd name="connsiteX20" fmla="*/ 6284486 w 12188952"/>
              <a:gd name="connsiteY20" fmla="*/ 2249958 h 3253060"/>
              <a:gd name="connsiteX21" fmla="*/ 4389548 w 12188952"/>
              <a:gd name="connsiteY21" fmla="*/ 1928103 h 3253060"/>
              <a:gd name="connsiteX22" fmla="*/ 3011452 w 12188952"/>
              <a:gd name="connsiteY22" fmla="*/ 2635981 h 3253060"/>
              <a:gd name="connsiteX23" fmla="*/ 83366 w 12188952"/>
              <a:gd name="connsiteY23" fmla="*/ 2439064 h 3253060"/>
              <a:gd name="connsiteX24" fmla="*/ 0 w 12188952"/>
              <a:gd name="connsiteY24" fmla="*/ 2378538 h 325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8952" h="3253060">
                <a:moveTo>
                  <a:pt x="8927594" y="2809493"/>
                </a:moveTo>
                <a:cubicBezTo>
                  <a:pt x="9013893" y="2804140"/>
                  <a:pt x="9099082" y="2849829"/>
                  <a:pt x="9140086" y="2932121"/>
                </a:cubicBezTo>
                <a:cubicBezTo>
                  <a:pt x="9194758" y="3041846"/>
                  <a:pt x="9150173" y="3175092"/>
                  <a:pt x="9040501" y="3229737"/>
                </a:cubicBezTo>
                <a:cubicBezTo>
                  <a:pt x="8930831" y="3284381"/>
                  <a:pt x="8797607" y="3239732"/>
                  <a:pt x="8742936" y="3130008"/>
                </a:cubicBezTo>
                <a:cubicBezTo>
                  <a:pt x="8688263" y="3020284"/>
                  <a:pt x="8732849" y="2887038"/>
                  <a:pt x="8842520" y="2832393"/>
                </a:cubicBezTo>
                <a:cubicBezTo>
                  <a:pt x="8869938" y="2818732"/>
                  <a:pt x="8898827" y="2811276"/>
                  <a:pt x="8927594" y="2809493"/>
                </a:cubicBezTo>
                <a:close/>
                <a:moveTo>
                  <a:pt x="9839594" y="2254502"/>
                </a:moveTo>
                <a:cubicBezTo>
                  <a:pt x="10014053" y="2243682"/>
                  <a:pt x="10186270" y="2336045"/>
                  <a:pt x="10269162" y="2502404"/>
                </a:cubicBezTo>
                <a:cubicBezTo>
                  <a:pt x="10379684" y="2724217"/>
                  <a:pt x="10289552" y="2993584"/>
                  <a:pt x="10067848" y="3104051"/>
                </a:cubicBezTo>
                <a:cubicBezTo>
                  <a:pt x="9846143" y="3214519"/>
                  <a:pt x="9576819" y="3124257"/>
                  <a:pt x="9466298" y="2902445"/>
                </a:cubicBezTo>
                <a:cubicBezTo>
                  <a:pt x="9355776" y="2680632"/>
                  <a:pt x="9445908" y="2411265"/>
                  <a:pt x="9667612" y="2300797"/>
                </a:cubicBezTo>
                <a:cubicBezTo>
                  <a:pt x="9723039" y="2273180"/>
                  <a:pt x="9781442" y="2258108"/>
                  <a:pt x="9839594" y="2254502"/>
                </a:cubicBezTo>
                <a:close/>
                <a:moveTo>
                  <a:pt x="0" y="0"/>
                </a:moveTo>
                <a:lnTo>
                  <a:pt x="12188952" y="0"/>
                </a:lnTo>
                <a:lnTo>
                  <a:pt x="12188952" y="1905650"/>
                </a:lnTo>
                <a:lnTo>
                  <a:pt x="12120967" y="1946472"/>
                </a:lnTo>
                <a:cubicBezTo>
                  <a:pt x="11788993" y="2117297"/>
                  <a:pt x="11440569" y="2113011"/>
                  <a:pt x="11074409" y="2037484"/>
                </a:cubicBezTo>
                <a:cubicBezTo>
                  <a:pt x="10676141" y="1955619"/>
                  <a:pt x="10268686" y="1894040"/>
                  <a:pt x="9864198" y="1887351"/>
                </a:cubicBezTo>
                <a:cubicBezTo>
                  <a:pt x="9489288" y="1881370"/>
                  <a:pt x="9236088" y="2162088"/>
                  <a:pt x="8991754" y="2414137"/>
                </a:cubicBezTo>
                <a:cubicBezTo>
                  <a:pt x="8382906" y="3042437"/>
                  <a:pt x="7692220" y="3226501"/>
                  <a:pt x="6991607" y="2871396"/>
                </a:cubicBezTo>
                <a:cubicBezTo>
                  <a:pt x="6719890" y="2733681"/>
                  <a:pt x="6491795" y="2484385"/>
                  <a:pt x="6284486" y="2249958"/>
                </a:cubicBezTo>
                <a:cubicBezTo>
                  <a:pt x="5728685" y="1621250"/>
                  <a:pt x="5040511" y="1603258"/>
                  <a:pt x="4389548" y="1928103"/>
                </a:cubicBezTo>
                <a:cubicBezTo>
                  <a:pt x="3927375" y="2159626"/>
                  <a:pt x="3488974" y="2444363"/>
                  <a:pt x="3011452" y="2635981"/>
                </a:cubicBezTo>
                <a:cubicBezTo>
                  <a:pt x="1974772" y="3054168"/>
                  <a:pt x="970194" y="3035245"/>
                  <a:pt x="83366" y="2439064"/>
                </a:cubicBezTo>
                <a:lnTo>
                  <a:pt x="0" y="237853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itle 10">
            <a:extLst>
              <a:ext uri="{FF2B5EF4-FFF2-40B4-BE49-F238E27FC236}">
                <a16:creationId xmlns:a16="http://schemas.microsoft.com/office/drawing/2014/main" id="{3CDFF325-E138-906B-F2BB-00BE04E982C3}"/>
              </a:ext>
            </a:extLst>
          </p:cNvPr>
          <p:cNvSpPr>
            <a:spLocks noGrp="1"/>
          </p:cNvSpPr>
          <p:nvPr>
            <p:ph type="title"/>
          </p:nvPr>
        </p:nvSpPr>
        <p:spPr>
          <a:xfrm>
            <a:off x="1664617" y="692073"/>
            <a:ext cx="10967318" cy="667722"/>
          </a:xfrm>
        </p:spPr>
        <p:txBody>
          <a:bodyPr>
            <a:normAutofit fontScale="90000"/>
          </a:bodyPr>
          <a:lstStyle/>
          <a:p>
            <a:r>
              <a:rPr lang="en-US" b="1">
                <a:latin typeface="Times New Roman"/>
                <a:ea typeface="+mj-lt"/>
                <a:cs typeface="+mj-lt"/>
              </a:rPr>
              <a:t>Competitive analysis- Direct Competitors</a:t>
            </a:r>
            <a:endParaRPr lang="en-US" b="1">
              <a:latin typeface="Times New Roman"/>
              <a:cs typeface="Times New Roman"/>
            </a:endParaRPr>
          </a:p>
        </p:txBody>
      </p:sp>
      <p:graphicFrame>
        <p:nvGraphicFramePr>
          <p:cNvPr id="4" name="Content Placeholder 3">
            <a:extLst>
              <a:ext uri="{FF2B5EF4-FFF2-40B4-BE49-F238E27FC236}">
                <a16:creationId xmlns:a16="http://schemas.microsoft.com/office/drawing/2014/main" id="{304C2998-742F-E108-2412-D5AB8A441071}"/>
              </a:ext>
            </a:extLst>
          </p:cNvPr>
          <p:cNvGraphicFramePr>
            <a:graphicFrameLocks/>
          </p:cNvGraphicFramePr>
          <p:nvPr>
            <p:extLst>
              <p:ext uri="{D42A27DB-BD31-4B8C-83A1-F6EECF244321}">
                <p14:modId xmlns:p14="http://schemas.microsoft.com/office/powerpoint/2010/main" val="910548329"/>
              </p:ext>
            </p:extLst>
          </p:nvPr>
        </p:nvGraphicFramePr>
        <p:xfrm>
          <a:off x="884485" y="2479312"/>
          <a:ext cx="10487541" cy="3455003"/>
        </p:xfrm>
        <a:graphic>
          <a:graphicData uri="http://schemas.openxmlformats.org/drawingml/2006/table">
            <a:tbl>
              <a:tblPr firstRow="1" firstCol="1" bandRow="1">
                <a:tableStyleId>{85BE263C-DBD7-4A20-BB59-AAB30ACAA65A}</a:tableStyleId>
              </a:tblPr>
              <a:tblGrid>
                <a:gridCol w="2372031">
                  <a:extLst>
                    <a:ext uri="{9D8B030D-6E8A-4147-A177-3AD203B41FA5}">
                      <a16:colId xmlns:a16="http://schemas.microsoft.com/office/drawing/2014/main" val="2171285145"/>
                    </a:ext>
                  </a:extLst>
                </a:gridCol>
                <a:gridCol w="2286000">
                  <a:extLst>
                    <a:ext uri="{9D8B030D-6E8A-4147-A177-3AD203B41FA5}">
                      <a16:colId xmlns:a16="http://schemas.microsoft.com/office/drawing/2014/main" val="4097889573"/>
                    </a:ext>
                  </a:extLst>
                </a:gridCol>
                <a:gridCol w="2849095">
                  <a:extLst>
                    <a:ext uri="{9D8B030D-6E8A-4147-A177-3AD203B41FA5}">
                      <a16:colId xmlns:a16="http://schemas.microsoft.com/office/drawing/2014/main" val="1997334126"/>
                    </a:ext>
                  </a:extLst>
                </a:gridCol>
                <a:gridCol w="2980415">
                  <a:extLst>
                    <a:ext uri="{9D8B030D-6E8A-4147-A177-3AD203B41FA5}">
                      <a16:colId xmlns:a16="http://schemas.microsoft.com/office/drawing/2014/main" val="3979887826"/>
                    </a:ext>
                  </a:extLst>
                </a:gridCol>
              </a:tblGrid>
              <a:tr h="548648">
                <a:tc>
                  <a:txBody>
                    <a:bodyPr/>
                    <a:lstStyle/>
                    <a:p>
                      <a:endParaRPr lang="en-US"/>
                    </a:p>
                  </a:txBody>
                  <a:tcPr>
                    <a:lnL w="38100">
                      <a:solidFill>
                        <a:schemeClr val="tx1"/>
                      </a:solidFill>
                    </a:lnL>
                    <a:lnR w="38100">
                      <a:solidFill>
                        <a:schemeClr val="tx1"/>
                      </a:solidFill>
                    </a:lnR>
                    <a:lnT w="38100">
                      <a:solidFill>
                        <a:schemeClr val="tx1"/>
                      </a:solidFill>
                    </a:lnT>
                    <a:lnB w="38100">
                      <a:solidFill>
                        <a:schemeClr val="tx1"/>
                      </a:solidFill>
                    </a:lnB>
                    <a:noFill/>
                  </a:tcPr>
                </a:tc>
                <a:tc>
                  <a:txBody>
                    <a:bodyPr/>
                    <a:lstStyle/>
                    <a:p>
                      <a:endParaRPr lang="en-US"/>
                    </a:p>
                  </a:txBody>
                  <a:tcPr>
                    <a:lnL w="38100">
                      <a:solidFill>
                        <a:schemeClr val="tx1"/>
                      </a:solidFill>
                    </a:lnL>
                    <a:lnR w="38100">
                      <a:solidFill>
                        <a:schemeClr val="tx1"/>
                      </a:solidFill>
                    </a:lnR>
                    <a:lnT w="38100">
                      <a:solidFill>
                        <a:schemeClr val="tx1"/>
                      </a:solidFill>
                    </a:lnT>
                    <a:lnB w="38100">
                      <a:solidFill>
                        <a:schemeClr val="tx1"/>
                      </a:solidFill>
                    </a:lnB>
                    <a:solidFill>
                      <a:schemeClr val="bg1"/>
                    </a:solidFill>
                  </a:tcPr>
                </a:tc>
                <a:tc>
                  <a:txBody>
                    <a:bodyPr/>
                    <a:lstStyle/>
                    <a:p>
                      <a:endParaRPr lang="en-US"/>
                    </a:p>
                  </a:txBody>
                  <a:tcPr>
                    <a:lnL w="38100">
                      <a:solidFill>
                        <a:schemeClr val="tx1"/>
                      </a:solidFill>
                    </a:lnL>
                    <a:lnR w="38100">
                      <a:solidFill>
                        <a:schemeClr val="tx1"/>
                      </a:solidFill>
                    </a:lnR>
                    <a:lnT w="38100">
                      <a:solidFill>
                        <a:schemeClr val="tx1"/>
                      </a:solidFill>
                    </a:lnT>
                    <a:lnB w="38100">
                      <a:solidFill>
                        <a:schemeClr val="tx1"/>
                      </a:solidFill>
                    </a:lnB>
                    <a:solidFill>
                      <a:schemeClr val="bg1"/>
                    </a:solidFill>
                  </a:tcPr>
                </a:tc>
                <a:tc>
                  <a:txBody>
                    <a:bodyPr/>
                    <a:lstStyle/>
                    <a:p>
                      <a:endParaRPr lang="en-US"/>
                    </a:p>
                  </a:txBody>
                  <a:tcPr>
                    <a:lnL w="38100">
                      <a:solidFill>
                        <a:schemeClr val="tx1"/>
                      </a:solidFill>
                    </a:lnL>
                    <a:lnR w="38100">
                      <a:solidFill>
                        <a:schemeClr val="tx1"/>
                      </a:solidFill>
                    </a:lnR>
                    <a:lnT w="38100">
                      <a:solidFill>
                        <a:schemeClr val="tx1"/>
                      </a:solidFill>
                    </a:lnT>
                    <a:lnB w="38100">
                      <a:solidFill>
                        <a:schemeClr val="tx1"/>
                      </a:solidFill>
                    </a:lnB>
                    <a:solidFill>
                      <a:schemeClr val="bg1"/>
                    </a:solidFill>
                  </a:tcPr>
                </a:tc>
                <a:extLst>
                  <a:ext uri="{0D108BD9-81ED-4DB2-BD59-A6C34878D82A}">
                    <a16:rowId xmlns:a16="http://schemas.microsoft.com/office/drawing/2014/main" val="1308524399"/>
                  </a:ext>
                </a:extLst>
              </a:tr>
              <a:tr h="538296">
                <a:tc>
                  <a:txBody>
                    <a:bodyPr/>
                    <a:lstStyle/>
                    <a:p>
                      <a:r>
                        <a:rPr lang="en-US" sz="1800" b="1" kern="1200">
                          <a:solidFill>
                            <a:schemeClr val="accent2">
                              <a:lumMod val="50000"/>
                            </a:schemeClr>
                          </a:solidFill>
                          <a:latin typeface="+mn-lt"/>
                          <a:ea typeface="+mn-ea"/>
                          <a:cs typeface="+mn-cs"/>
                        </a:rPr>
                        <a:t>SaaS</a:t>
                      </a:r>
                    </a:p>
                  </a:txBody>
                  <a:tcPr>
                    <a:lnL w="38100">
                      <a:solidFill>
                        <a:schemeClr val="tx1"/>
                      </a:solidFill>
                    </a:lnL>
                    <a:lnR w="38100">
                      <a:solidFill>
                        <a:schemeClr val="tx1"/>
                      </a:solidFill>
                    </a:lnR>
                    <a:lnT w="38100">
                      <a:solidFill>
                        <a:schemeClr val="tx1"/>
                      </a:solidFill>
                    </a:lnT>
                    <a:lnB w="38100">
                      <a:solidFill>
                        <a:schemeClr val="tx1"/>
                      </a:solidFill>
                    </a:lnB>
                    <a:solidFill>
                      <a:schemeClr val="accent2">
                        <a:lumMod val="20000"/>
                        <a:lumOff val="80000"/>
                      </a:schemeClr>
                    </a:solidFill>
                  </a:tcPr>
                </a:tc>
                <a:tc>
                  <a:txBody>
                    <a:bodyPr/>
                    <a:lstStyle/>
                    <a:p>
                      <a:pPr marL="0" algn="ctr" defTabSz="914400" rtl="0" eaLnBrk="1" latinLnBrk="0" hangingPunct="1"/>
                      <a:r>
                        <a:rPr lang="en-US" sz="1800" kern="1200">
                          <a:solidFill>
                            <a:schemeClr val="accent2">
                              <a:lumMod val="50000"/>
                            </a:schemeClr>
                          </a:solidFill>
                          <a:latin typeface="+mn-lt"/>
                          <a:ea typeface="+mn-ea"/>
                          <a:cs typeface="+mn-cs"/>
                        </a:rPr>
                        <a:t>Yes</a:t>
                      </a:r>
                    </a:p>
                  </a:txBody>
                  <a:tcPr anchor="ctr">
                    <a:lnL w="38100">
                      <a:solidFill>
                        <a:schemeClr val="tx1"/>
                      </a:solidFill>
                    </a:lnL>
                    <a:lnR w="0">
                      <a:noFill/>
                    </a:lnR>
                    <a:lnT w="38100">
                      <a:solidFill>
                        <a:schemeClr val="tx1"/>
                      </a:solidFill>
                    </a:lnT>
                    <a:lnB w="0">
                      <a:noFill/>
                    </a:lnB>
                    <a:solidFill>
                      <a:schemeClr val="accent2">
                        <a:lumMod val="20000"/>
                        <a:lumOff val="80000"/>
                      </a:schemeClr>
                    </a:solidFill>
                  </a:tcPr>
                </a:tc>
                <a:tc>
                  <a:txBody>
                    <a:bodyPr/>
                    <a:lstStyle/>
                    <a:p>
                      <a:pPr marL="0" algn="ctr" defTabSz="914400" rtl="0" eaLnBrk="1" latinLnBrk="0" hangingPunct="1"/>
                      <a:r>
                        <a:rPr lang="en-US" sz="1800" kern="1200">
                          <a:solidFill>
                            <a:schemeClr val="accent2">
                              <a:lumMod val="50000"/>
                            </a:schemeClr>
                          </a:solidFill>
                          <a:latin typeface="+mn-lt"/>
                          <a:ea typeface="+mn-ea"/>
                          <a:cs typeface="+mn-cs"/>
                        </a:rPr>
                        <a:t>Yes</a:t>
                      </a:r>
                    </a:p>
                  </a:txBody>
                  <a:tcPr anchor="ctr">
                    <a:lnL w="0">
                      <a:noFill/>
                    </a:lnL>
                    <a:lnR w="0">
                      <a:noFill/>
                    </a:lnR>
                    <a:lnT w="38100">
                      <a:solidFill>
                        <a:schemeClr val="tx1"/>
                      </a:solidFill>
                    </a:lnT>
                    <a:lnB w="0">
                      <a:noFill/>
                    </a:lnB>
                    <a:solidFill>
                      <a:schemeClr val="accent2">
                        <a:lumMod val="20000"/>
                        <a:lumOff val="80000"/>
                      </a:schemeClr>
                    </a:solidFill>
                  </a:tcPr>
                </a:tc>
                <a:tc>
                  <a:txBody>
                    <a:bodyPr/>
                    <a:lstStyle/>
                    <a:p>
                      <a:pPr marL="0" algn="ctr" defTabSz="914400" rtl="0" eaLnBrk="1" latinLnBrk="0" hangingPunct="1"/>
                      <a:r>
                        <a:rPr lang="en-US" sz="1800" kern="1200">
                          <a:solidFill>
                            <a:schemeClr val="accent2">
                              <a:lumMod val="50000"/>
                            </a:schemeClr>
                          </a:solidFill>
                          <a:latin typeface="+mn-lt"/>
                          <a:ea typeface="+mn-ea"/>
                          <a:cs typeface="+mn-cs"/>
                        </a:rPr>
                        <a:t>No</a:t>
                      </a:r>
                    </a:p>
                  </a:txBody>
                  <a:tcPr anchor="ctr">
                    <a:lnL w="0">
                      <a:noFill/>
                    </a:lnL>
                    <a:lnR w="38100">
                      <a:solidFill>
                        <a:schemeClr val="tx1"/>
                      </a:solidFill>
                    </a:lnR>
                    <a:lnT w="38100">
                      <a:solidFill>
                        <a:schemeClr val="tx1"/>
                      </a:solidFill>
                    </a:lnT>
                    <a:lnB w="0">
                      <a:noFill/>
                    </a:lnB>
                    <a:solidFill>
                      <a:schemeClr val="accent2">
                        <a:lumMod val="20000"/>
                        <a:lumOff val="80000"/>
                      </a:schemeClr>
                    </a:solidFill>
                  </a:tcPr>
                </a:tc>
                <a:extLst>
                  <a:ext uri="{0D108BD9-81ED-4DB2-BD59-A6C34878D82A}">
                    <a16:rowId xmlns:a16="http://schemas.microsoft.com/office/drawing/2014/main" val="56443441"/>
                  </a:ext>
                </a:extLst>
              </a:tr>
              <a:tr h="538296">
                <a:tc>
                  <a:txBody>
                    <a:bodyPr/>
                    <a:lstStyle/>
                    <a:p>
                      <a:r>
                        <a:rPr lang="en-US" sz="1800" b="1" kern="1200">
                          <a:solidFill>
                            <a:schemeClr val="accent2">
                              <a:lumMod val="50000"/>
                            </a:schemeClr>
                          </a:solidFill>
                          <a:latin typeface="+mn-lt"/>
                          <a:ea typeface="+mn-ea"/>
                          <a:cs typeface="+mn-cs"/>
                        </a:rPr>
                        <a:t>Beginning Price Structure</a:t>
                      </a:r>
                    </a:p>
                  </a:txBody>
                  <a:tcPr>
                    <a:lnL w="38100">
                      <a:solidFill>
                        <a:schemeClr val="tx1"/>
                      </a:solidFill>
                    </a:lnL>
                    <a:lnR w="38100">
                      <a:solidFill>
                        <a:schemeClr val="tx1"/>
                      </a:solidFill>
                    </a:lnR>
                    <a:lnT w="38100">
                      <a:solidFill>
                        <a:schemeClr val="tx1"/>
                      </a:solidFill>
                    </a:lnT>
                    <a:lnB w="38100">
                      <a:solidFill>
                        <a:schemeClr val="tx1"/>
                      </a:solidFill>
                    </a:lnB>
                    <a:solidFill>
                      <a:schemeClr val="accent2">
                        <a:lumMod val="40000"/>
                        <a:lumOff val="60000"/>
                      </a:schemeClr>
                    </a:solidFill>
                  </a:tcPr>
                </a:tc>
                <a:tc>
                  <a:txBody>
                    <a:bodyPr/>
                    <a:lstStyle/>
                    <a:p>
                      <a:pPr marL="0" algn="ctr" defTabSz="914400" rtl="0" eaLnBrk="1" latinLnBrk="0" hangingPunct="1"/>
                      <a:r>
                        <a:rPr lang="en-US" sz="1800" kern="1200">
                          <a:solidFill>
                            <a:schemeClr val="accent2">
                              <a:lumMod val="50000"/>
                            </a:schemeClr>
                          </a:solidFill>
                          <a:latin typeface="+mn-lt"/>
                          <a:ea typeface="+mn-ea"/>
                          <a:cs typeface="+mn-cs"/>
                        </a:rPr>
                        <a:t>$29/month</a:t>
                      </a:r>
                    </a:p>
                  </a:txBody>
                  <a:tcPr anchor="ctr">
                    <a:lnL w="38100">
                      <a:solidFill>
                        <a:schemeClr val="tx1"/>
                      </a:solidFill>
                    </a:lnL>
                    <a:lnR w="0">
                      <a:noFill/>
                    </a:lnR>
                    <a:lnT w="0">
                      <a:noFill/>
                    </a:lnT>
                    <a:lnB w="0">
                      <a:noFill/>
                    </a:lnB>
                    <a:solidFill>
                      <a:schemeClr val="accent2">
                        <a:lumMod val="40000"/>
                        <a:lumOff val="60000"/>
                      </a:schemeClr>
                    </a:solidFill>
                  </a:tcPr>
                </a:tc>
                <a:tc>
                  <a:txBody>
                    <a:bodyPr/>
                    <a:lstStyle/>
                    <a:p>
                      <a:pPr marL="0" algn="ctr" defTabSz="914400" rtl="0" eaLnBrk="1" latinLnBrk="0" hangingPunct="1"/>
                      <a:r>
                        <a:rPr lang="en-US" sz="1800" kern="1200">
                          <a:solidFill>
                            <a:schemeClr val="accent2">
                              <a:lumMod val="50000"/>
                            </a:schemeClr>
                          </a:solidFill>
                          <a:latin typeface="+mn-lt"/>
                          <a:ea typeface="+mn-ea"/>
                          <a:cs typeface="+mn-cs"/>
                        </a:rPr>
                        <a:t>$29.95/month</a:t>
                      </a:r>
                    </a:p>
                  </a:txBody>
                  <a:tcPr anchor="ctr">
                    <a:lnL w="0">
                      <a:noFill/>
                    </a:lnL>
                    <a:lnR w="0">
                      <a:noFill/>
                    </a:lnR>
                    <a:lnT w="0">
                      <a:noFill/>
                    </a:lnT>
                    <a:lnB w="0">
                      <a:noFill/>
                    </a:lnB>
                    <a:solidFill>
                      <a:schemeClr val="accent2">
                        <a:lumMod val="40000"/>
                        <a:lumOff val="60000"/>
                      </a:schemeClr>
                    </a:solidFill>
                  </a:tcPr>
                </a:tc>
                <a:tc>
                  <a:txBody>
                    <a:bodyPr/>
                    <a:lstStyle/>
                    <a:p>
                      <a:pPr marL="0" algn="ctr" defTabSz="914400" rtl="0" eaLnBrk="1" latinLnBrk="0" hangingPunct="1"/>
                      <a:r>
                        <a:rPr lang="en-US" sz="1800" kern="1200">
                          <a:solidFill>
                            <a:schemeClr val="accent2">
                              <a:lumMod val="50000"/>
                            </a:schemeClr>
                          </a:solidFill>
                          <a:latin typeface="+mn-lt"/>
                          <a:ea typeface="+mn-ea"/>
                          <a:cs typeface="+mn-cs"/>
                        </a:rPr>
                        <a:t>Free</a:t>
                      </a:r>
                    </a:p>
                  </a:txBody>
                  <a:tcPr anchor="ctr">
                    <a:lnL w="0">
                      <a:noFill/>
                    </a:lnL>
                    <a:lnR w="38100">
                      <a:solidFill>
                        <a:schemeClr val="tx1"/>
                      </a:solidFill>
                    </a:lnR>
                    <a:lnT w="0">
                      <a:noFill/>
                    </a:lnT>
                    <a:lnB w="0">
                      <a:noFill/>
                    </a:lnB>
                    <a:solidFill>
                      <a:schemeClr val="accent2">
                        <a:lumMod val="40000"/>
                        <a:lumOff val="60000"/>
                      </a:schemeClr>
                    </a:solidFill>
                  </a:tcPr>
                </a:tc>
                <a:extLst>
                  <a:ext uri="{0D108BD9-81ED-4DB2-BD59-A6C34878D82A}">
                    <a16:rowId xmlns:a16="http://schemas.microsoft.com/office/drawing/2014/main" val="4075188299"/>
                  </a:ext>
                </a:extLst>
              </a:tr>
              <a:tr h="651387">
                <a:tc>
                  <a:txBody>
                    <a:bodyPr/>
                    <a:lstStyle/>
                    <a:p>
                      <a:r>
                        <a:rPr lang="en-US" sz="1800" b="1" kern="1200">
                          <a:solidFill>
                            <a:schemeClr val="accent2">
                              <a:lumMod val="50000"/>
                            </a:schemeClr>
                          </a:solidFill>
                          <a:latin typeface="+mn-lt"/>
                          <a:ea typeface="+mn-ea"/>
                          <a:cs typeface="+mn-cs"/>
                        </a:rPr>
                        <a:t>Number of Templates/Themes</a:t>
                      </a:r>
                    </a:p>
                  </a:txBody>
                  <a:tcPr>
                    <a:lnL w="38100">
                      <a:solidFill>
                        <a:schemeClr val="tx1"/>
                      </a:solidFill>
                    </a:lnL>
                    <a:lnR w="38100">
                      <a:solidFill>
                        <a:schemeClr val="tx1"/>
                      </a:solidFill>
                    </a:lnR>
                    <a:lnT w="38100">
                      <a:solidFill>
                        <a:schemeClr val="tx1"/>
                      </a:solidFill>
                    </a:lnT>
                    <a:lnB w="38100">
                      <a:solidFill>
                        <a:schemeClr val="tx1"/>
                      </a:solidFill>
                    </a:lnB>
                    <a:solidFill>
                      <a:schemeClr val="accent2">
                        <a:lumMod val="60000"/>
                        <a:lumOff val="40000"/>
                      </a:schemeClr>
                    </a:solidFill>
                  </a:tcPr>
                </a:tc>
                <a:tc>
                  <a:txBody>
                    <a:bodyPr/>
                    <a:lstStyle/>
                    <a:p>
                      <a:pPr marL="0" algn="ctr" defTabSz="914400" rtl="0" eaLnBrk="1" latinLnBrk="0" hangingPunct="1"/>
                      <a:r>
                        <a:rPr lang="en-US" sz="1800" kern="1200">
                          <a:solidFill>
                            <a:schemeClr val="accent2">
                              <a:lumMod val="50000"/>
                            </a:schemeClr>
                          </a:solidFill>
                          <a:latin typeface="+mn-lt"/>
                          <a:ea typeface="+mn-ea"/>
                          <a:cs typeface="+mn-cs"/>
                        </a:rPr>
                        <a:t>1000</a:t>
                      </a:r>
                    </a:p>
                  </a:txBody>
                  <a:tcPr anchor="ctr">
                    <a:lnL w="38100">
                      <a:solidFill>
                        <a:schemeClr val="tx1"/>
                      </a:solidFill>
                    </a:lnL>
                    <a:lnR w="0">
                      <a:noFill/>
                    </a:lnR>
                    <a:lnT w="0">
                      <a:noFill/>
                    </a:lnT>
                    <a:lnB w="0">
                      <a:noFill/>
                    </a:lnB>
                    <a:solidFill>
                      <a:schemeClr val="accent2">
                        <a:lumMod val="60000"/>
                        <a:lumOff val="40000"/>
                      </a:schemeClr>
                    </a:solidFill>
                  </a:tcPr>
                </a:tc>
                <a:tc>
                  <a:txBody>
                    <a:bodyPr/>
                    <a:lstStyle/>
                    <a:p>
                      <a:pPr marL="0" algn="ctr" defTabSz="914400" rtl="0" eaLnBrk="1" latinLnBrk="0" hangingPunct="1"/>
                      <a:r>
                        <a:rPr lang="en-US" sz="1800" kern="1200">
                          <a:solidFill>
                            <a:schemeClr val="accent2">
                              <a:lumMod val="50000"/>
                            </a:schemeClr>
                          </a:solidFill>
                          <a:latin typeface="+mn-lt"/>
                          <a:ea typeface="+mn-ea"/>
                          <a:cs typeface="+mn-cs"/>
                        </a:rPr>
                        <a:t>12-free</a:t>
                      </a:r>
                    </a:p>
                    <a:p>
                      <a:pPr marL="0" lvl="0" algn="ctr" defTabSz="914400" rtl="0" eaLnBrk="1" latinLnBrk="0" hangingPunct="1">
                        <a:buNone/>
                      </a:pPr>
                      <a:r>
                        <a:rPr lang="en-US" sz="1800" kern="1200">
                          <a:solidFill>
                            <a:schemeClr val="accent2">
                              <a:lumMod val="50000"/>
                            </a:schemeClr>
                          </a:solidFill>
                          <a:latin typeface="+mn-lt"/>
                          <a:ea typeface="+mn-ea"/>
                          <a:cs typeface="+mn-cs"/>
                        </a:rPr>
                        <a:t>158-paid</a:t>
                      </a:r>
                    </a:p>
                  </a:txBody>
                  <a:tcPr anchor="ctr">
                    <a:lnL w="0">
                      <a:noFill/>
                    </a:lnL>
                    <a:lnR w="0">
                      <a:noFill/>
                    </a:lnR>
                    <a:lnT w="0">
                      <a:noFill/>
                    </a:lnT>
                    <a:lnB w="0">
                      <a:noFill/>
                    </a:lnB>
                    <a:solidFill>
                      <a:schemeClr val="accent2">
                        <a:lumMod val="60000"/>
                        <a:lumOff val="40000"/>
                      </a:schemeClr>
                    </a:solidFill>
                  </a:tcPr>
                </a:tc>
                <a:tc>
                  <a:txBody>
                    <a:bodyPr/>
                    <a:lstStyle/>
                    <a:p>
                      <a:pPr marL="0" algn="ctr" defTabSz="914400" rtl="0" eaLnBrk="1" latinLnBrk="0" hangingPunct="1"/>
                      <a:r>
                        <a:rPr lang="en-US" sz="1800" kern="1200">
                          <a:solidFill>
                            <a:schemeClr val="accent2">
                              <a:lumMod val="50000"/>
                            </a:schemeClr>
                          </a:solidFill>
                          <a:latin typeface="+mn-lt"/>
                          <a:ea typeface="+mn-ea"/>
                          <a:cs typeface="+mn-cs"/>
                        </a:rPr>
                        <a:t>11</a:t>
                      </a:r>
                    </a:p>
                  </a:txBody>
                  <a:tcPr anchor="ctr">
                    <a:lnL w="0">
                      <a:noFill/>
                    </a:lnL>
                    <a:lnR w="38100">
                      <a:solidFill>
                        <a:schemeClr val="tx1"/>
                      </a:solidFill>
                    </a:lnR>
                    <a:lnT w="0">
                      <a:noFill/>
                    </a:lnT>
                    <a:lnB w="0">
                      <a:noFill/>
                    </a:lnB>
                    <a:solidFill>
                      <a:schemeClr val="accent2">
                        <a:lumMod val="60000"/>
                        <a:lumOff val="40000"/>
                      </a:schemeClr>
                    </a:solidFill>
                  </a:tcPr>
                </a:tc>
                <a:extLst>
                  <a:ext uri="{0D108BD9-81ED-4DB2-BD59-A6C34878D82A}">
                    <a16:rowId xmlns:a16="http://schemas.microsoft.com/office/drawing/2014/main" val="2146867673"/>
                  </a:ext>
                </a:extLst>
              </a:tr>
              <a:tr h="538296">
                <a:tc>
                  <a:txBody>
                    <a:bodyPr/>
                    <a:lstStyle/>
                    <a:p>
                      <a:r>
                        <a:rPr lang="en-US">
                          <a:solidFill>
                            <a:schemeClr val="accent2">
                              <a:lumMod val="50000"/>
                            </a:schemeClr>
                          </a:solidFill>
                        </a:rPr>
                        <a:t>Ease of Use</a:t>
                      </a:r>
                    </a:p>
                  </a:txBody>
                  <a:tcPr>
                    <a:lnL w="38100">
                      <a:solidFill>
                        <a:schemeClr val="tx1"/>
                      </a:solidFill>
                    </a:lnL>
                    <a:lnR w="38100">
                      <a:solidFill>
                        <a:schemeClr val="tx1"/>
                      </a:solidFill>
                    </a:lnR>
                    <a:lnT w="38100">
                      <a:solidFill>
                        <a:schemeClr val="tx1"/>
                      </a:solidFill>
                    </a:lnT>
                    <a:lnB w="38100">
                      <a:solidFill>
                        <a:schemeClr val="tx1"/>
                      </a:solidFill>
                    </a:lnB>
                    <a:solidFill>
                      <a:schemeClr val="accent2">
                        <a:lumMod val="40000"/>
                        <a:lumOff val="60000"/>
                      </a:schemeClr>
                    </a:solidFill>
                  </a:tcPr>
                </a:tc>
                <a:tc>
                  <a:txBody>
                    <a:bodyPr/>
                    <a:lstStyle/>
                    <a:p>
                      <a:pPr algn="ctr"/>
                      <a:r>
                        <a:rPr lang="en-US">
                          <a:solidFill>
                            <a:schemeClr val="accent2">
                              <a:lumMod val="50000"/>
                            </a:schemeClr>
                          </a:solidFill>
                        </a:rPr>
                        <a:t>Easy to Use</a:t>
                      </a:r>
                    </a:p>
                  </a:txBody>
                  <a:tcPr anchor="ctr">
                    <a:lnL w="38100">
                      <a:solidFill>
                        <a:schemeClr val="tx1"/>
                      </a:solidFill>
                    </a:lnL>
                    <a:lnR w="0">
                      <a:noFill/>
                    </a:lnR>
                    <a:lnT w="0">
                      <a:noFill/>
                    </a:lnT>
                    <a:lnB w="0">
                      <a:noFill/>
                    </a:lnB>
                    <a:solidFill>
                      <a:schemeClr val="accent2">
                        <a:lumMod val="40000"/>
                        <a:lumOff val="60000"/>
                      </a:schemeClr>
                    </a:solidFill>
                  </a:tcPr>
                </a:tc>
                <a:tc>
                  <a:txBody>
                    <a:bodyPr/>
                    <a:lstStyle/>
                    <a:p>
                      <a:pPr lvl="0" algn="ctr">
                        <a:buNone/>
                      </a:pPr>
                      <a:r>
                        <a:rPr lang="en-US" sz="1800" u="none" strike="noStrike" noProof="0">
                          <a:solidFill>
                            <a:schemeClr val="accent2">
                              <a:lumMod val="50000"/>
                            </a:schemeClr>
                          </a:solidFill>
                        </a:rPr>
                        <a:t>Easy to Use</a:t>
                      </a:r>
                      <a:endParaRPr lang="en-US">
                        <a:solidFill>
                          <a:schemeClr val="accent2">
                            <a:lumMod val="50000"/>
                          </a:schemeClr>
                        </a:solidFill>
                      </a:endParaRPr>
                    </a:p>
                  </a:txBody>
                  <a:tcPr anchor="ctr">
                    <a:lnL w="0">
                      <a:noFill/>
                    </a:lnL>
                    <a:lnR w="0">
                      <a:noFill/>
                    </a:lnR>
                    <a:lnT w="0">
                      <a:noFill/>
                    </a:lnT>
                    <a:lnB w="0">
                      <a:noFill/>
                    </a:lnB>
                    <a:solidFill>
                      <a:schemeClr val="accent2">
                        <a:lumMod val="40000"/>
                        <a:lumOff val="60000"/>
                      </a:schemeClr>
                    </a:solidFill>
                  </a:tcPr>
                </a:tc>
                <a:tc>
                  <a:txBody>
                    <a:bodyPr/>
                    <a:lstStyle/>
                    <a:p>
                      <a:pPr algn="ctr"/>
                      <a:r>
                        <a:rPr lang="en-US">
                          <a:solidFill>
                            <a:schemeClr val="accent2">
                              <a:lumMod val="50000"/>
                            </a:schemeClr>
                          </a:solidFill>
                        </a:rPr>
                        <a:t>Learning Curve</a:t>
                      </a:r>
                    </a:p>
                  </a:txBody>
                  <a:tcPr anchor="ctr">
                    <a:lnL w="0">
                      <a:noFill/>
                    </a:lnL>
                    <a:lnR w="38100">
                      <a:solidFill>
                        <a:schemeClr val="tx1"/>
                      </a:solidFill>
                    </a:lnR>
                    <a:lnT w="0">
                      <a:noFill/>
                    </a:lnT>
                    <a:lnB w="0">
                      <a:noFill/>
                    </a:lnB>
                    <a:solidFill>
                      <a:schemeClr val="accent2">
                        <a:lumMod val="40000"/>
                        <a:lumOff val="60000"/>
                      </a:schemeClr>
                    </a:solidFill>
                  </a:tcPr>
                </a:tc>
                <a:extLst>
                  <a:ext uri="{0D108BD9-81ED-4DB2-BD59-A6C34878D82A}">
                    <a16:rowId xmlns:a16="http://schemas.microsoft.com/office/drawing/2014/main" val="877692786"/>
                  </a:ext>
                </a:extLst>
              </a:tr>
              <a:tr h="538296">
                <a:tc>
                  <a:txBody>
                    <a:bodyPr/>
                    <a:lstStyle/>
                    <a:p>
                      <a:r>
                        <a:rPr lang="en-US">
                          <a:solidFill>
                            <a:schemeClr val="accent2">
                              <a:lumMod val="50000"/>
                            </a:schemeClr>
                          </a:solidFill>
                        </a:rPr>
                        <a:t>Free Trial</a:t>
                      </a:r>
                    </a:p>
                  </a:txBody>
                  <a:tcPr>
                    <a:lnL w="38100">
                      <a:solidFill>
                        <a:schemeClr val="tx1"/>
                      </a:solidFill>
                    </a:lnL>
                    <a:lnR w="38100">
                      <a:solidFill>
                        <a:schemeClr val="tx1"/>
                      </a:solidFill>
                    </a:lnR>
                    <a:lnT w="38100">
                      <a:solidFill>
                        <a:schemeClr val="tx1"/>
                      </a:solidFill>
                    </a:lnT>
                    <a:lnB w="38100">
                      <a:solidFill>
                        <a:schemeClr val="tx1"/>
                      </a:solidFill>
                    </a:lnB>
                    <a:solidFill>
                      <a:schemeClr val="accent2">
                        <a:lumMod val="20000"/>
                        <a:lumOff val="80000"/>
                      </a:schemeClr>
                    </a:solidFill>
                  </a:tcPr>
                </a:tc>
                <a:tc>
                  <a:txBody>
                    <a:bodyPr/>
                    <a:lstStyle/>
                    <a:p>
                      <a:pPr algn="ctr"/>
                      <a:r>
                        <a:rPr lang="en-US">
                          <a:solidFill>
                            <a:schemeClr val="accent2">
                              <a:lumMod val="50000"/>
                            </a:schemeClr>
                          </a:solidFill>
                        </a:rPr>
                        <a:t>Yes</a:t>
                      </a:r>
                    </a:p>
                  </a:txBody>
                  <a:tcPr anchor="ctr">
                    <a:lnL w="38100">
                      <a:solidFill>
                        <a:schemeClr val="tx1"/>
                      </a:solidFill>
                    </a:lnL>
                    <a:lnR w="0">
                      <a:noFill/>
                    </a:lnR>
                    <a:lnT w="0">
                      <a:noFill/>
                    </a:lnT>
                    <a:lnB w="38100">
                      <a:solidFill>
                        <a:schemeClr val="tx1"/>
                      </a:solidFill>
                    </a:lnB>
                    <a:solidFill>
                      <a:schemeClr val="accent2">
                        <a:lumMod val="20000"/>
                        <a:lumOff val="80000"/>
                      </a:schemeClr>
                    </a:solidFill>
                  </a:tcPr>
                </a:tc>
                <a:tc>
                  <a:txBody>
                    <a:bodyPr/>
                    <a:lstStyle/>
                    <a:p>
                      <a:pPr algn="ctr"/>
                      <a:r>
                        <a:rPr lang="en-US">
                          <a:solidFill>
                            <a:schemeClr val="accent2">
                              <a:lumMod val="50000"/>
                            </a:schemeClr>
                          </a:solidFill>
                        </a:rPr>
                        <a:t>Yes</a:t>
                      </a:r>
                    </a:p>
                  </a:txBody>
                  <a:tcPr anchor="ctr">
                    <a:lnL w="0">
                      <a:noFill/>
                    </a:lnL>
                    <a:lnR w="0">
                      <a:noFill/>
                    </a:lnR>
                    <a:lnT w="0">
                      <a:noFill/>
                    </a:lnT>
                    <a:lnB w="38100">
                      <a:solidFill>
                        <a:schemeClr val="tx1"/>
                      </a:solidFill>
                    </a:lnB>
                    <a:solidFill>
                      <a:schemeClr val="accent2">
                        <a:lumMod val="20000"/>
                        <a:lumOff val="80000"/>
                      </a:schemeClr>
                    </a:solidFill>
                  </a:tcPr>
                </a:tc>
                <a:tc>
                  <a:txBody>
                    <a:bodyPr/>
                    <a:lstStyle/>
                    <a:p>
                      <a:pPr algn="ctr"/>
                      <a:r>
                        <a:rPr lang="en-US">
                          <a:solidFill>
                            <a:schemeClr val="accent2">
                              <a:lumMod val="50000"/>
                            </a:schemeClr>
                          </a:solidFill>
                        </a:rPr>
                        <a:t>N/A</a:t>
                      </a:r>
                    </a:p>
                  </a:txBody>
                  <a:tcPr anchor="ctr">
                    <a:lnL w="0">
                      <a:noFill/>
                    </a:lnL>
                    <a:lnR w="38100">
                      <a:solidFill>
                        <a:schemeClr val="tx1"/>
                      </a:solidFill>
                    </a:lnR>
                    <a:lnT w="0">
                      <a:noFill/>
                    </a:lnT>
                    <a:lnB w="38100">
                      <a:solidFill>
                        <a:schemeClr val="tx1"/>
                      </a:solidFill>
                    </a:lnB>
                    <a:solidFill>
                      <a:schemeClr val="accent2">
                        <a:lumMod val="20000"/>
                        <a:lumOff val="80000"/>
                      </a:schemeClr>
                    </a:solidFill>
                  </a:tcPr>
                </a:tc>
                <a:extLst>
                  <a:ext uri="{0D108BD9-81ED-4DB2-BD59-A6C34878D82A}">
                    <a16:rowId xmlns:a16="http://schemas.microsoft.com/office/drawing/2014/main" val="2164250519"/>
                  </a:ext>
                </a:extLst>
              </a:tr>
            </a:tbl>
          </a:graphicData>
        </a:graphic>
      </p:graphicFrame>
      <p:pic>
        <p:nvPicPr>
          <p:cNvPr id="7" name="Picture 6">
            <a:extLst>
              <a:ext uri="{FF2B5EF4-FFF2-40B4-BE49-F238E27FC236}">
                <a16:creationId xmlns:a16="http://schemas.microsoft.com/office/drawing/2014/main" id="{94737446-44D0-CD37-9FAA-4E35C76FC13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492122" y="2482665"/>
            <a:ext cx="1844903" cy="508783"/>
          </a:xfrm>
          <a:prstGeom prst="rect">
            <a:avLst/>
          </a:prstGeom>
        </p:spPr>
      </p:pic>
      <p:pic>
        <p:nvPicPr>
          <p:cNvPr id="10" name="Picture 9" descr="A black and grey text&#10;&#10;Description automatically generated">
            <a:extLst>
              <a:ext uri="{FF2B5EF4-FFF2-40B4-BE49-F238E27FC236}">
                <a16:creationId xmlns:a16="http://schemas.microsoft.com/office/drawing/2014/main" id="{7BCE6FC4-8923-6CA3-581C-5A512649DC0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886614" y="2477987"/>
            <a:ext cx="2197742" cy="502786"/>
          </a:xfrm>
          <a:prstGeom prst="rect">
            <a:avLst/>
          </a:prstGeom>
        </p:spPr>
      </p:pic>
      <p:pic>
        <p:nvPicPr>
          <p:cNvPr id="22" name="Picture 21">
            <a:extLst>
              <a:ext uri="{FF2B5EF4-FFF2-40B4-BE49-F238E27FC236}">
                <a16:creationId xmlns:a16="http://schemas.microsoft.com/office/drawing/2014/main" id="{297F5AFF-B950-A0F8-23FD-ABF209CFDC5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079526" y="2504163"/>
            <a:ext cx="1842681" cy="495380"/>
          </a:xfrm>
          <a:prstGeom prst="rect">
            <a:avLst/>
          </a:prstGeom>
        </p:spPr>
      </p:pic>
    </p:spTree>
    <p:extLst>
      <p:ext uri="{BB962C8B-B14F-4D97-AF65-F5344CB8AC3E}">
        <p14:creationId xmlns:p14="http://schemas.microsoft.com/office/powerpoint/2010/main" val="2344831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3AD1C04B-04EF-43BA-B2AB-6F52AF8B9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1"/>
            <a:ext cx="6939937" cy="6453893"/>
          </a:xfrm>
          <a:custGeom>
            <a:avLst/>
            <a:gdLst>
              <a:gd name="connsiteX0" fmla="*/ 111814 w 4695433"/>
              <a:gd name="connsiteY0" fmla="*/ 3049004 h 4582435"/>
              <a:gd name="connsiteX1" fmla="*/ 297409 w 4695433"/>
              <a:gd name="connsiteY1" fmla="*/ 3091902 h 4582435"/>
              <a:gd name="connsiteX2" fmla="*/ 416673 w 4695433"/>
              <a:gd name="connsiteY2" fmla="*/ 3537003 h 4582435"/>
              <a:gd name="connsiteX3" fmla="*/ 31751 w 4695433"/>
              <a:gd name="connsiteY3" fmla="*/ 3683368 h 4582435"/>
              <a:gd name="connsiteX4" fmla="*/ 0 w 4695433"/>
              <a:gd name="connsiteY4" fmla="*/ 3669070 h 4582435"/>
              <a:gd name="connsiteX5" fmla="*/ 0 w 4695433"/>
              <a:gd name="connsiteY5" fmla="*/ 3079852 h 4582435"/>
              <a:gd name="connsiteX6" fmla="*/ 35156 w 4695433"/>
              <a:gd name="connsiteY6" fmla="*/ 3063756 h 4582435"/>
              <a:gd name="connsiteX7" fmla="*/ 111814 w 4695433"/>
              <a:gd name="connsiteY7" fmla="*/ 3049004 h 4582435"/>
              <a:gd name="connsiteX8" fmla="*/ 0 w 4695433"/>
              <a:gd name="connsiteY8" fmla="*/ 0 h 4582435"/>
              <a:gd name="connsiteX9" fmla="*/ 4695433 w 4695433"/>
              <a:gd name="connsiteY9" fmla="*/ 0 h 4582435"/>
              <a:gd name="connsiteX10" fmla="*/ 4663044 w 4695433"/>
              <a:gd name="connsiteY10" fmla="*/ 68762 h 4582435"/>
              <a:gd name="connsiteX11" fmla="*/ 4571319 w 4695433"/>
              <a:gd name="connsiteY11" fmla="*/ 201411 h 4582435"/>
              <a:gd name="connsiteX12" fmla="*/ 4099777 w 4695433"/>
              <a:gd name="connsiteY12" fmla="*/ 504347 h 4582435"/>
              <a:gd name="connsiteX13" fmla="*/ 3811860 w 4695433"/>
              <a:gd name="connsiteY13" fmla="*/ 1682068 h 4582435"/>
              <a:gd name="connsiteX14" fmla="*/ 3167043 w 4695433"/>
              <a:gd name="connsiteY14" fmla="*/ 4278500 h 4582435"/>
              <a:gd name="connsiteX15" fmla="*/ 2640955 w 4695433"/>
              <a:gd name="connsiteY15" fmla="*/ 4485587 h 4582435"/>
              <a:gd name="connsiteX16" fmla="*/ 1495663 w 4695433"/>
              <a:gd name="connsiteY16" fmla="*/ 4435228 h 4582435"/>
              <a:gd name="connsiteX17" fmla="*/ 1020813 w 4695433"/>
              <a:gd name="connsiteY17" fmla="*/ 3838149 h 4582435"/>
              <a:gd name="connsiteX18" fmla="*/ 626404 w 4695433"/>
              <a:gd name="connsiteY18" fmla="*/ 3045292 h 4582435"/>
              <a:gd name="connsiteX19" fmla="*/ 147061 w 4695433"/>
              <a:gd name="connsiteY19" fmla="*/ 2765401 h 4582435"/>
              <a:gd name="connsiteX20" fmla="*/ 0 w 4695433"/>
              <a:gd name="connsiteY20" fmla="*/ 2736690 h 458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95433" h="4582435">
                <a:moveTo>
                  <a:pt x="111814" y="3049004"/>
                </a:moveTo>
                <a:cubicBezTo>
                  <a:pt x="174417" y="3044581"/>
                  <a:pt x="238967" y="3058160"/>
                  <a:pt x="297409" y="3091902"/>
                </a:cubicBezTo>
                <a:cubicBezTo>
                  <a:pt x="453255" y="3181878"/>
                  <a:pt x="506651" y="3381158"/>
                  <a:pt x="416673" y="3537003"/>
                </a:cubicBezTo>
                <a:cubicBezTo>
                  <a:pt x="337943" y="3673368"/>
                  <a:pt x="175529" y="3731295"/>
                  <a:pt x="31751" y="3683368"/>
                </a:cubicBezTo>
                <a:lnTo>
                  <a:pt x="0" y="3669070"/>
                </a:lnTo>
                <a:lnTo>
                  <a:pt x="0" y="3079852"/>
                </a:lnTo>
                <a:lnTo>
                  <a:pt x="35156" y="3063756"/>
                </a:lnTo>
                <a:cubicBezTo>
                  <a:pt x="59982" y="3055817"/>
                  <a:pt x="85729" y="3050848"/>
                  <a:pt x="111814" y="3049004"/>
                </a:cubicBezTo>
                <a:close/>
                <a:moveTo>
                  <a:pt x="0" y="0"/>
                </a:moveTo>
                <a:lnTo>
                  <a:pt x="4695433" y="0"/>
                </a:lnTo>
                <a:lnTo>
                  <a:pt x="4663044" y="68762"/>
                </a:lnTo>
                <a:cubicBezTo>
                  <a:pt x="4636274" y="118744"/>
                  <a:pt x="4605467" y="163546"/>
                  <a:pt x="4571319" y="201411"/>
                </a:cubicBezTo>
                <a:cubicBezTo>
                  <a:pt x="4449886" y="335755"/>
                  <a:pt x="4268949" y="426743"/>
                  <a:pt x="4099777" y="504347"/>
                </a:cubicBezTo>
                <a:cubicBezTo>
                  <a:pt x="3604896" y="731933"/>
                  <a:pt x="3591784" y="1317548"/>
                  <a:pt x="3811860" y="1682068"/>
                </a:cubicBezTo>
                <a:cubicBezTo>
                  <a:pt x="4454413" y="2741008"/>
                  <a:pt x="4084752" y="3706193"/>
                  <a:pt x="3167043" y="4278500"/>
                </a:cubicBezTo>
                <a:cubicBezTo>
                  <a:pt x="3009772" y="4376529"/>
                  <a:pt x="2817700" y="4417630"/>
                  <a:pt x="2640955" y="4485587"/>
                </a:cubicBezTo>
                <a:cubicBezTo>
                  <a:pt x="2250950" y="4603206"/>
                  <a:pt x="1866703" y="4642930"/>
                  <a:pt x="1495663" y="4435228"/>
                </a:cubicBezTo>
                <a:cubicBezTo>
                  <a:pt x="1259049" y="4302759"/>
                  <a:pt x="1121911" y="4090107"/>
                  <a:pt x="1020813" y="3838149"/>
                </a:cubicBezTo>
                <a:cubicBezTo>
                  <a:pt x="910679" y="3564211"/>
                  <a:pt x="784571" y="3292847"/>
                  <a:pt x="626404" y="3045292"/>
                </a:cubicBezTo>
                <a:cubicBezTo>
                  <a:pt x="516355" y="2873268"/>
                  <a:pt x="336073" y="2807363"/>
                  <a:pt x="147061" y="2765401"/>
                </a:cubicBezTo>
                <a:lnTo>
                  <a:pt x="0" y="273669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10" name="Table 9">
            <a:extLst>
              <a:ext uri="{FF2B5EF4-FFF2-40B4-BE49-F238E27FC236}">
                <a16:creationId xmlns:a16="http://schemas.microsoft.com/office/drawing/2014/main" id="{E806C465-E754-BC1F-E18B-1E30A5CD5443}"/>
              </a:ext>
            </a:extLst>
          </p:cNvPr>
          <p:cNvGraphicFramePr>
            <a:graphicFrameLocks noGrp="1"/>
          </p:cNvGraphicFramePr>
          <p:nvPr>
            <p:extLst>
              <p:ext uri="{D42A27DB-BD31-4B8C-83A1-F6EECF244321}">
                <p14:modId xmlns:p14="http://schemas.microsoft.com/office/powerpoint/2010/main" val="1926118093"/>
              </p:ext>
            </p:extLst>
          </p:nvPr>
        </p:nvGraphicFramePr>
        <p:xfrm>
          <a:off x="624949" y="1655568"/>
          <a:ext cx="11001732" cy="4710394"/>
        </p:xfrm>
        <a:graphic>
          <a:graphicData uri="http://schemas.openxmlformats.org/drawingml/2006/table">
            <a:tbl>
              <a:tblPr firstRow="1" bandRow="1">
                <a:solidFill>
                  <a:srgbClr val="F2F2F2">
                    <a:alpha val="45098"/>
                  </a:srgbClr>
                </a:solidFill>
                <a:tableStyleId>{91EBBBCC-DAD2-459C-BE2E-F6DE35CF9A28}</a:tableStyleId>
              </a:tblPr>
              <a:tblGrid>
                <a:gridCol w="2788887">
                  <a:extLst>
                    <a:ext uri="{9D8B030D-6E8A-4147-A177-3AD203B41FA5}">
                      <a16:colId xmlns:a16="http://schemas.microsoft.com/office/drawing/2014/main" val="2562839616"/>
                    </a:ext>
                  </a:extLst>
                </a:gridCol>
                <a:gridCol w="3973965">
                  <a:extLst>
                    <a:ext uri="{9D8B030D-6E8A-4147-A177-3AD203B41FA5}">
                      <a16:colId xmlns:a16="http://schemas.microsoft.com/office/drawing/2014/main" val="3656311754"/>
                    </a:ext>
                  </a:extLst>
                </a:gridCol>
                <a:gridCol w="4238880">
                  <a:extLst>
                    <a:ext uri="{9D8B030D-6E8A-4147-A177-3AD203B41FA5}">
                      <a16:colId xmlns:a16="http://schemas.microsoft.com/office/drawing/2014/main" val="963743767"/>
                    </a:ext>
                  </a:extLst>
                </a:gridCol>
              </a:tblGrid>
              <a:tr h="674606">
                <a:tc>
                  <a:txBody>
                    <a:bodyPr/>
                    <a:lstStyle/>
                    <a:p>
                      <a:pPr algn="ctr"/>
                      <a:r>
                        <a:rPr lang="en-US" sz="2000" b="1" cap="none" spc="0">
                          <a:solidFill>
                            <a:schemeClr val="tx1"/>
                          </a:solidFill>
                        </a:rPr>
                        <a:t>Features</a:t>
                      </a:r>
                    </a:p>
                  </a:txBody>
                  <a:tcPr marL="78139" marR="78139" marT="78139" marB="39069" anchor="ctr">
                    <a:lnL w="38100" cmpd="sng">
                      <a:solidFill>
                        <a:schemeClr val="tx1"/>
                      </a:solidFill>
                    </a:lnL>
                    <a:lnR w="38100" cmpd="sng">
                      <a:solidFill>
                        <a:schemeClr val="tx1"/>
                      </a:solidFill>
                    </a:lnR>
                    <a:lnT w="38100" cap="flat" cmpd="sng" algn="ctr">
                      <a:solidFill>
                        <a:schemeClr val="tx1"/>
                      </a:solidFill>
                      <a:prstDash val="solid"/>
                    </a:lnT>
                    <a:lnB w="38100" cmpd="sng">
                      <a:solidFill>
                        <a:schemeClr val="tx1"/>
                      </a:solidFill>
                    </a:lnB>
                    <a:noFill/>
                  </a:tcPr>
                </a:tc>
                <a:tc>
                  <a:txBody>
                    <a:bodyPr/>
                    <a:lstStyle/>
                    <a:p>
                      <a:endParaRPr lang="en-US" sz="1200" b="0" cap="none" spc="0">
                        <a:solidFill>
                          <a:schemeClr val="bg1"/>
                        </a:solidFill>
                      </a:endParaRPr>
                    </a:p>
                  </a:txBody>
                  <a:tcPr marL="78139" marR="78139" marT="78139" marB="39069" anchor="ctr">
                    <a:lnL w="38100" cmpd="sng">
                      <a:solidFill>
                        <a:schemeClr val="tx1"/>
                      </a:solidFill>
                    </a:lnL>
                    <a:lnR w="12700" cmpd="sng">
                      <a:noFill/>
                    </a:lnR>
                    <a:lnT w="38100" cap="flat" cmpd="sng" algn="ctr">
                      <a:solidFill>
                        <a:schemeClr val="tx1"/>
                      </a:solidFill>
                      <a:prstDash val="solid"/>
                    </a:lnT>
                    <a:lnB w="38100" cmpd="sng">
                      <a:solidFill>
                        <a:schemeClr val="tx1"/>
                      </a:solidFill>
                    </a:lnB>
                    <a:noFill/>
                  </a:tcPr>
                </a:tc>
                <a:tc>
                  <a:txBody>
                    <a:bodyPr/>
                    <a:lstStyle/>
                    <a:p>
                      <a:endParaRPr lang="en-US" sz="1200" b="0" cap="none" spc="0">
                        <a:solidFill>
                          <a:schemeClr val="bg1"/>
                        </a:solidFill>
                      </a:endParaRPr>
                    </a:p>
                  </a:txBody>
                  <a:tcPr marL="78139" marR="78139" marT="78139" marB="39069" anchor="ctr">
                    <a:lnL w="12700" cmpd="sng">
                      <a:noFill/>
                    </a:lnL>
                    <a:lnR w="38100" cmpd="sng">
                      <a:solidFill>
                        <a:schemeClr val="tx1"/>
                      </a:solidFill>
                    </a:lnR>
                    <a:lnT w="38100" cap="flat" cmpd="sng" algn="ctr">
                      <a:solidFill>
                        <a:schemeClr val="tx1"/>
                      </a:solidFill>
                      <a:prstDash val="solid"/>
                    </a:lnT>
                    <a:lnB w="38100" cmpd="sng">
                      <a:solidFill>
                        <a:schemeClr val="tx1"/>
                      </a:solidFill>
                    </a:lnB>
                    <a:noFill/>
                  </a:tcPr>
                </a:tc>
                <a:extLst>
                  <a:ext uri="{0D108BD9-81ED-4DB2-BD59-A6C34878D82A}">
                    <a16:rowId xmlns:a16="http://schemas.microsoft.com/office/drawing/2014/main" val="2152544130"/>
                  </a:ext>
                </a:extLst>
              </a:tr>
              <a:tr h="384007">
                <a:tc>
                  <a:txBody>
                    <a:bodyPr/>
                    <a:lstStyle/>
                    <a:p>
                      <a:pPr algn="ctr"/>
                      <a:r>
                        <a:rPr lang="en-US" sz="1600" b="1" cap="none" spc="0">
                          <a:solidFill>
                            <a:schemeClr val="accent1">
                              <a:lumMod val="50000"/>
                            </a:schemeClr>
                          </a:solidFill>
                        </a:rPr>
                        <a:t>Type of Business </a:t>
                      </a:r>
                    </a:p>
                  </a:txBody>
                  <a:tcPr marL="78139" marR="78139" marT="78139" marB="39069" anchor="ctr">
                    <a:lnL w="38100" cmpd="sng">
                      <a:solidFill>
                        <a:schemeClr val="tx1"/>
                      </a:solidFill>
                      <a:prstDash val="solid"/>
                    </a:lnL>
                    <a:lnR w="38100" cmpd="sng">
                      <a:solidFill>
                        <a:schemeClr val="tx1"/>
                      </a:solidFill>
                      <a:prstDash val="solid"/>
                    </a:lnR>
                    <a:lnT w="38100" cmpd="sng">
                      <a:solidFill>
                        <a:schemeClr val="tx1"/>
                      </a:solidFill>
                    </a:lnT>
                    <a:lnB w="19050" cap="flat" cmpd="sng" algn="ctr">
                      <a:solidFill>
                        <a:schemeClr val="tx1"/>
                      </a:solidFill>
                      <a:prstDash val="solid"/>
                    </a:lnB>
                    <a:noFill/>
                  </a:tcPr>
                </a:tc>
                <a:tc>
                  <a:txBody>
                    <a:bodyPr/>
                    <a:lstStyle/>
                    <a:p>
                      <a:pPr algn="ctr"/>
                      <a:r>
                        <a:rPr lang="en-US" sz="1400" b="0" cap="none" spc="0">
                          <a:solidFill>
                            <a:schemeClr val="tx1"/>
                          </a:solidFill>
                        </a:rPr>
                        <a:t>Large-scale online retailer</a:t>
                      </a:r>
                    </a:p>
                  </a:txBody>
                  <a:tcPr marL="78139" marR="78139" marT="78139" marB="39069" anchor="ctr">
                    <a:lnL w="38100" cmpd="sng">
                      <a:solidFill>
                        <a:schemeClr val="tx1"/>
                      </a:solidFill>
                      <a:prstDash val="solid"/>
                    </a:lnL>
                    <a:lnR w="12700" cmpd="sng">
                      <a:noFill/>
                      <a:prstDash val="solid"/>
                    </a:lnR>
                    <a:lnT w="38100" cmpd="sng">
                      <a:solidFill>
                        <a:schemeClr val="tx1"/>
                      </a:solidFill>
                    </a:lnT>
                    <a:lnB w="12700" cap="flat" cmpd="sng" algn="ctr">
                      <a:solidFill>
                        <a:schemeClr val="bg1">
                          <a:lumMod val="75000"/>
                        </a:schemeClr>
                      </a:solidFill>
                      <a:prstDash val="solid"/>
                    </a:lnB>
                    <a:solidFill>
                      <a:schemeClr val="accent1">
                        <a:lumMod val="60000"/>
                        <a:lumOff val="40000"/>
                      </a:schemeClr>
                    </a:solidFill>
                  </a:tcPr>
                </a:tc>
                <a:tc>
                  <a:txBody>
                    <a:bodyPr/>
                    <a:lstStyle/>
                    <a:p>
                      <a:pPr algn="ctr"/>
                      <a:r>
                        <a:rPr lang="en-US" sz="1400" b="0" cap="none" spc="0">
                          <a:solidFill>
                            <a:schemeClr val="tx1"/>
                          </a:solidFill>
                        </a:rPr>
                        <a:t>Platform for creating online stores</a:t>
                      </a:r>
                    </a:p>
                  </a:txBody>
                  <a:tcPr marL="78139" marR="78139" marT="78139" marB="39069" anchor="ctr">
                    <a:lnL w="12700" cmpd="sng">
                      <a:noFill/>
                      <a:prstDash val="solid"/>
                    </a:lnL>
                    <a:lnR w="38100" cmpd="sng">
                      <a:solidFill>
                        <a:schemeClr val="tx1"/>
                      </a:solidFill>
                      <a:prstDash val="solid"/>
                    </a:lnR>
                    <a:lnT w="38100" cmpd="sng">
                      <a:solidFill>
                        <a:schemeClr val="tx1"/>
                      </a:solidFill>
                    </a:lnT>
                    <a:lnB w="12700" cap="flat" cmpd="sng" algn="ctr">
                      <a:solidFill>
                        <a:schemeClr val="bg1">
                          <a:lumMod val="75000"/>
                        </a:schemeClr>
                      </a:solidFill>
                      <a:prstDash val="solid"/>
                    </a:lnB>
                    <a:solidFill>
                      <a:schemeClr val="accent1">
                        <a:lumMod val="60000"/>
                        <a:lumOff val="40000"/>
                      </a:schemeClr>
                    </a:solidFill>
                  </a:tcPr>
                </a:tc>
                <a:extLst>
                  <a:ext uri="{0D108BD9-81ED-4DB2-BD59-A6C34878D82A}">
                    <a16:rowId xmlns:a16="http://schemas.microsoft.com/office/drawing/2014/main" val="1354748447"/>
                  </a:ext>
                </a:extLst>
              </a:tr>
              <a:tr h="435899">
                <a:tc>
                  <a:txBody>
                    <a:bodyPr/>
                    <a:lstStyle/>
                    <a:p>
                      <a:pPr algn="ctr"/>
                      <a:r>
                        <a:rPr lang="en-US" sz="1600" b="1" cap="none" spc="0">
                          <a:solidFill>
                            <a:schemeClr val="accent1">
                              <a:lumMod val="75000"/>
                            </a:schemeClr>
                          </a:solidFill>
                        </a:rPr>
                        <a:t>Marketplace</a:t>
                      </a:r>
                    </a:p>
                  </a:txBody>
                  <a:tcPr marL="78139" marR="78139" marT="78139" marB="39069" anchor="ctr">
                    <a:lnL w="38100" cmpd="sng">
                      <a:solidFill>
                        <a:schemeClr val="tx1"/>
                      </a:solidFill>
                      <a:prstDash val="solid"/>
                    </a:lnL>
                    <a:lnR w="38100" cmpd="sng">
                      <a:solidFill>
                        <a:schemeClr val="tx1"/>
                      </a:solidFill>
                      <a:prstDash val="solid"/>
                    </a:lnR>
                    <a:lnT w="19050" cap="flat" cmpd="sng" algn="ctr">
                      <a:solidFill>
                        <a:schemeClr val="tx1"/>
                      </a:solidFill>
                      <a:prstDash val="solid"/>
                    </a:lnT>
                    <a:lnB w="19050" cmpd="sng">
                      <a:solidFill>
                        <a:schemeClr val="tx1"/>
                      </a:solidFill>
                      <a:prstDash val="solid"/>
                    </a:lnB>
                    <a:noFill/>
                  </a:tcPr>
                </a:tc>
                <a:tc>
                  <a:txBody>
                    <a:bodyPr/>
                    <a:lstStyle/>
                    <a:p>
                      <a:pPr algn="ctr"/>
                      <a:r>
                        <a:rPr lang="en-US" sz="1400" b="0" cap="none" spc="0">
                          <a:solidFill>
                            <a:schemeClr val="tx1"/>
                          </a:solidFill>
                        </a:rPr>
                        <a:t>Hosts a marketplace for third-party sellers</a:t>
                      </a:r>
                    </a:p>
                  </a:txBody>
                  <a:tcPr marL="78139" marR="78139" marT="78139" marB="39069" anchor="ctr">
                    <a:lnL w="38100" cmpd="sng">
                      <a:solidFill>
                        <a:schemeClr val="tx1"/>
                      </a:solid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40000"/>
                        <a:lumOff val="60000"/>
                      </a:schemeClr>
                    </a:solidFill>
                  </a:tcPr>
                </a:tc>
                <a:tc>
                  <a:txBody>
                    <a:bodyPr/>
                    <a:lstStyle/>
                    <a:p>
                      <a:pPr algn="ctr"/>
                      <a:r>
                        <a:rPr lang="en-US" sz="1400" b="0" cap="none" spc="0">
                          <a:solidFill>
                            <a:schemeClr val="tx1"/>
                          </a:solidFill>
                        </a:rPr>
                        <a:t>-</a:t>
                      </a:r>
                    </a:p>
                  </a:txBody>
                  <a:tcPr marL="78139" marR="78139" marT="78139" marB="39069" anchor="ctr">
                    <a:lnL w="12700" cmpd="sng">
                      <a:noFill/>
                      <a:prstDash val="solid"/>
                    </a:lnL>
                    <a:lnR w="38100" cmpd="sng">
                      <a:solidFill>
                        <a:schemeClr val="tx1"/>
                      </a:solidFill>
                      <a:prstDash val="solid"/>
                    </a:lnR>
                    <a:lnT w="12700" cap="flat" cmpd="sng" algn="ctr">
                      <a:solidFill>
                        <a:schemeClr val="bg1">
                          <a:lumMod val="75000"/>
                        </a:schemeClr>
                      </a:solid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629768288"/>
                  </a:ext>
                </a:extLst>
              </a:tr>
              <a:tr h="342492">
                <a:tc>
                  <a:txBody>
                    <a:bodyPr/>
                    <a:lstStyle/>
                    <a:p>
                      <a:pPr algn="ctr"/>
                      <a:r>
                        <a:rPr lang="en-US" sz="1600" b="1" cap="none" spc="0">
                          <a:solidFill>
                            <a:schemeClr val="accent1"/>
                          </a:solidFill>
                        </a:rPr>
                        <a:t>Product Range</a:t>
                      </a:r>
                    </a:p>
                  </a:txBody>
                  <a:tcPr marL="78139" marR="78139" marT="78139" marB="39069" anchor="ctr">
                    <a:lnL w="38100" cmpd="sng">
                      <a:solidFill>
                        <a:schemeClr val="tx1"/>
                      </a:solidFill>
                      <a:prstDash val="solid"/>
                    </a:lnL>
                    <a:lnR w="38100" cmpd="sng">
                      <a:solidFill>
                        <a:schemeClr val="tx1"/>
                      </a:solidFill>
                      <a:prstDash val="solid"/>
                    </a:lnR>
                    <a:lnT w="19050" cmpd="sng">
                      <a:solidFill>
                        <a:schemeClr val="tx1"/>
                      </a:solidFill>
                      <a:prstDash val="solid"/>
                    </a:lnT>
                    <a:lnB w="19050" cap="flat" cmpd="sng" algn="ctr">
                      <a:solidFill>
                        <a:schemeClr val="tx1"/>
                      </a:solidFill>
                      <a:prstDash val="solid"/>
                    </a:lnB>
                    <a:noFill/>
                  </a:tcPr>
                </a:tc>
                <a:tc>
                  <a:txBody>
                    <a:bodyPr/>
                    <a:lstStyle/>
                    <a:p>
                      <a:pPr algn="ctr"/>
                      <a:r>
                        <a:rPr lang="en-US" sz="1400" b="0" cap="none" spc="0">
                          <a:solidFill>
                            <a:schemeClr val="tx1"/>
                          </a:solidFill>
                        </a:rPr>
                        <a:t>Wide range of products</a:t>
                      </a:r>
                    </a:p>
                  </a:txBody>
                  <a:tcPr marL="78139" marR="78139" marT="78139" marB="39069" anchor="ctr">
                    <a:lnL w="38100" cmpd="sng">
                      <a:solidFill>
                        <a:schemeClr val="tx1"/>
                      </a:solid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1">
                        <a:lumMod val="20000"/>
                        <a:lumOff val="80000"/>
                      </a:schemeClr>
                    </a:solidFill>
                  </a:tcPr>
                </a:tc>
                <a:tc>
                  <a:txBody>
                    <a:bodyPr/>
                    <a:lstStyle/>
                    <a:p>
                      <a:pPr algn="ctr"/>
                      <a:r>
                        <a:rPr lang="en-US" sz="1400" b="0" cap="none" spc="0">
                          <a:solidFill>
                            <a:schemeClr val="tx1"/>
                          </a:solidFill>
                        </a:rPr>
                        <a:t>-</a:t>
                      </a:r>
                    </a:p>
                  </a:txBody>
                  <a:tcPr marL="78139" marR="78139" marT="78139" marB="39069" anchor="ctr">
                    <a:lnL w="12700" cmpd="sng">
                      <a:noFill/>
                      <a:prstDash val="solid"/>
                    </a:lnL>
                    <a:lnR w="38100" cmpd="sng">
                      <a:solidFill>
                        <a:schemeClr val="tx1"/>
                      </a:solidFill>
                      <a:prstDash val="solid"/>
                    </a:lnR>
                    <a:lnT w="12700" cmpd="sng">
                      <a:noFill/>
                      <a:prstDash val="solid"/>
                    </a:lnT>
                    <a:lnB w="12700" cap="flat" cmpd="sng" algn="ctr">
                      <a:solidFill>
                        <a:schemeClr val="bg1">
                          <a:lumMod val="75000"/>
                        </a:schemeClr>
                      </a:solidFill>
                      <a:prstDash val="solid"/>
                    </a:lnB>
                    <a:solidFill>
                      <a:schemeClr val="accent1">
                        <a:lumMod val="20000"/>
                        <a:lumOff val="80000"/>
                      </a:schemeClr>
                    </a:solidFill>
                  </a:tcPr>
                </a:tc>
                <a:extLst>
                  <a:ext uri="{0D108BD9-81ED-4DB2-BD59-A6C34878D82A}">
                    <a16:rowId xmlns:a16="http://schemas.microsoft.com/office/drawing/2014/main" val="1477315593"/>
                  </a:ext>
                </a:extLst>
              </a:tr>
              <a:tr h="404764">
                <a:tc>
                  <a:txBody>
                    <a:bodyPr/>
                    <a:lstStyle/>
                    <a:p>
                      <a:pPr lvl="0" algn="ctr">
                        <a:buNone/>
                      </a:pPr>
                      <a:r>
                        <a:rPr lang="en-US" sz="1600" b="1" u="none" strike="noStrike" cap="none" spc="0" noProof="0">
                          <a:solidFill>
                            <a:schemeClr val="accent1">
                              <a:lumMod val="50000"/>
                            </a:schemeClr>
                          </a:solidFill>
                        </a:rPr>
                        <a:t>Unique Offerings</a:t>
                      </a:r>
                      <a:endParaRPr lang="en-US" sz="1600" b="1" cap="none" spc="0">
                        <a:solidFill>
                          <a:schemeClr val="accent1">
                            <a:lumMod val="50000"/>
                          </a:schemeClr>
                        </a:solidFill>
                      </a:endParaRPr>
                    </a:p>
                  </a:txBody>
                  <a:tcPr marL="78139" marR="78139" marT="78139" marB="39069" anchor="ctr">
                    <a:lnL w="38100" cmpd="sng">
                      <a:solidFill>
                        <a:schemeClr val="tx1"/>
                      </a:solidFill>
                      <a:prstDash val="solid"/>
                    </a:lnL>
                    <a:lnR w="38100" cmpd="sng">
                      <a:solidFill>
                        <a:schemeClr val="tx1"/>
                      </a:solidFill>
                      <a:prstDash val="solid"/>
                    </a:lnR>
                    <a:lnT w="19050" cap="flat" cmpd="sng" algn="ctr">
                      <a:solidFill>
                        <a:schemeClr val="tx1"/>
                      </a:solidFill>
                      <a:prstDash val="solid"/>
                    </a:lnT>
                    <a:lnB w="19050" cmpd="sng">
                      <a:solidFill>
                        <a:schemeClr val="tx1"/>
                      </a:solidFill>
                      <a:prstDash val="solid"/>
                    </a:lnB>
                    <a:noFill/>
                  </a:tcPr>
                </a:tc>
                <a:tc>
                  <a:txBody>
                    <a:bodyPr/>
                    <a:lstStyle/>
                    <a:p>
                      <a:pPr lvl="0" algn="ctr">
                        <a:buNone/>
                      </a:pPr>
                      <a:r>
                        <a:rPr lang="en-US" sz="1400" b="0" u="none" strike="noStrike" cap="none" spc="0" noProof="0">
                          <a:solidFill>
                            <a:schemeClr val="tx1"/>
                          </a:solidFill>
                        </a:rPr>
                        <a:t>Prime membership benefits</a:t>
                      </a:r>
                      <a:endParaRPr lang="en-US" sz="1400" b="0" cap="none" spc="0">
                        <a:solidFill>
                          <a:schemeClr val="tx1"/>
                        </a:solidFill>
                      </a:endParaRPr>
                    </a:p>
                  </a:txBody>
                  <a:tcPr marL="78139" marR="78139" marT="78139" marB="39069" anchor="ctr">
                    <a:lnL w="38100" cmpd="sng">
                      <a:solidFill>
                        <a:schemeClr val="tx1"/>
                      </a:solid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60000"/>
                        <a:lumOff val="40000"/>
                      </a:schemeClr>
                    </a:solidFill>
                  </a:tcPr>
                </a:tc>
                <a:tc>
                  <a:txBody>
                    <a:bodyPr/>
                    <a:lstStyle/>
                    <a:p>
                      <a:pPr lvl="0" algn="ctr">
                        <a:buNone/>
                      </a:pPr>
                      <a:r>
                        <a:rPr lang="en-US" sz="1400" b="0" u="none" strike="noStrike" cap="none" spc="0" noProof="0">
                          <a:solidFill>
                            <a:schemeClr val="tx1"/>
                          </a:solidFill>
                        </a:rPr>
                        <a:t>Tools for website, payment, marketing</a:t>
                      </a:r>
                      <a:endParaRPr lang="en-US" sz="1400" b="0" cap="none" spc="0">
                        <a:solidFill>
                          <a:schemeClr val="tx1"/>
                        </a:solidFill>
                      </a:endParaRPr>
                    </a:p>
                  </a:txBody>
                  <a:tcPr marL="78139" marR="78139" marT="78139" marB="39069" anchor="ctr">
                    <a:lnL w="12700" cmpd="sng">
                      <a:noFill/>
                      <a:prstDash val="solid"/>
                    </a:lnL>
                    <a:lnR w="38100" cmpd="sng">
                      <a:solidFill>
                        <a:schemeClr val="tx1"/>
                      </a:solidFill>
                      <a:prstDash val="solid"/>
                    </a:lnR>
                    <a:lnT w="12700" cap="flat" cmpd="sng" algn="ctr">
                      <a:solidFill>
                        <a:schemeClr val="bg1">
                          <a:lumMod val="75000"/>
                        </a:schemeClr>
                      </a:solidFill>
                      <a:prstDash val="solid"/>
                    </a:lnT>
                    <a:lnB w="12700" cmpd="sng">
                      <a:noFill/>
                      <a:prstDash val="solid"/>
                    </a:lnB>
                    <a:solidFill>
                      <a:schemeClr val="accent1">
                        <a:lumMod val="60000"/>
                        <a:lumOff val="40000"/>
                      </a:schemeClr>
                    </a:solidFill>
                  </a:tcPr>
                </a:tc>
                <a:extLst>
                  <a:ext uri="{0D108BD9-81ED-4DB2-BD59-A6C34878D82A}">
                    <a16:rowId xmlns:a16="http://schemas.microsoft.com/office/drawing/2014/main" val="1167901727"/>
                  </a:ext>
                </a:extLst>
              </a:tr>
              <a:tr h="570821">
                <a:tc>
                  <a:txBody>
                    <a:bodyPr/>
                    <a:lstStyle/>
                    <a:p>
                      <a:pPr lvl="0" algn="ctr">
                        <a:lnSpc>
                          <a:spcPct val="100000"/>
                        </a:lnSpc>
                        <a:spcBef>
                          <a:spcPts val="0"/>
                        </a:spcBef>
                        <a:spcAft>
                          <a:spcPts val="0"/>
                        </a:spcAft>
                        <a:buNone/>
                      </a:pPr>
                      <a:r>
                        <a:rPr lang="en-US" sz="1600" b="1" u="none" strike="noStrike" cap="none" spc="0" noProof="0">
                          <a:solidFill>
                            <a:schemeClr val="accent1">
                              <a:lumMod val="75000"/>
                            </a:schemeClr>
                          </a:solidFill>
                        </a:rPr>
                        <a:t>Logistics and Fulfillment</a:t>
                      </a:r>
                      <a:endParaRPr lang="en-US" sz="1600" b="1" cap="none" spc="0">
                        <a:solidFill>
                          <a:schemeClr val="accent1">
                            <a:lumMod val="75000"/>
                          </a:schemeClr>
                        </a:solidFill>
                      </a:endParaRPr>
                    </a:p>
                    <a:p>
                      <a:pPr lvl="0" algn="ctr">
                        <a:buNone/>
                      </a:pPr>
                      <a:endParaRPr lang="en-US" sz="1600" b="1" cap="none" spc="0">
                        <a:solidFill>
                          <a:schemeClr val="tx1"/>
                        </a:solidFill>
                      </a:endParaRPr>
                    </a:p>
                  </a:txBody>
                  <a:tcPr marL="78139" marR="78139" marT="78139" marB="39069" anchor="ctr">
                    <a:lnL w="38100" cmpd="sng">
                      <a:solidFill>
                        <a:schemeClr val="tx1"/>
                      </a:solidFill>
                      <a:prstDash val="solid"/>
                    </a:lnL>
                    <a:lnR w="38100" cmpd="sng">
                      <a:solidFill>
                        <a:schemeClr val="tx1"/>
                      </a:solidFill>
                      <a:prstDash val="solid"/>
                    </a:lnR>
                    <a:lnT w="19050" cmpd="sng">
                      <a:solidFill>
                        <a:schemeClr val="tx1"/>
                      </a:solidFill>
                      <a:prstDash val="solid"/>
                    </a:lnT>
                    <a:lnB w="19050" cap="flat" cmpd="sng" algn="ctr">
                      <a:solidFill>
                        <a:schemeClr val="tx1"/>
                      </a:solidFill>
                      <a:prstDash val="solid"/>
                    </a:lnB>
                    <a:noFill/>
                  </a:tcPr>
                </a:tc>
                <a:tc>
                  <a:txBody>
                    <a:bodyPr/>
                    <a:lstStyle/>
                    <a:p>
                      <a:pPr lvl="0" algn="ctr">
                        <a:buNone/>
                      </a:pPr>
                      <a:r>
                        <a:rPr lang="en-US" sz="1400" b="0" cap="none" spc="0">
                          <a:solidFill>
                            <a:schemeClr val="tx1"/>
                          </a:solidFill>
                        </a:rPr>
                        <a:t>Efficient logistics and fulfillment</a:t>
                      </a:r>
                    </a:p>
                  </a:txBody>
                  <a:tcPr marL="78139" marR="78139" marT="78139" marB="39069" anchor="ctr">
                    <a:lnL w="38100" cmpd="sng">
                      <a:solidFill>
                        <a:schemeClr val="tx1"/>
                      </a:solid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1">
                        <a:lumMod val="40000"/>
                        <a:lumOff val="60000"/>
                      </a:schemeClr>
                    </a:solidFill>
                  </a:tcPr>
                </a:tc>
                <a:tc>
                  <a:txBody>
                    <a:bodyPr/>
                    <a:lstStyle/>
                    <a:p>
                      <a:pPr algn="ctr"/>
                      <a:r>
                        <a:rPr lang="en-US" sz="1400" b="0" cap="none" spc="0">
                          <a:solidFill>
                            <a:schemeClr val="tx1"/>
                          </a:solidFill>
                        </a:rPr>
                        <a:t>-</a:t>
                      </a:r>
                    </a:p>
                  </a:txBody>
                  <a:tcPr marL="78139" marR="78139" marT="78139" marB="39069" anchor="ctr">
                    <a:lnL w="12700" cmpd="sng">
                      <a:noFill/>
                      <a:prstDash val="solid"/>
                    </a:lnL>
                    <a:lnR w="38100" cmpd="sng">
                      <a:solidFill>
                        <a:schemeClr val="tx1"/>
                      </a:solidFill>
                      <a:prstDash val="solid"/>
                    </a:lnR>
                    <a:lnT w="12700" cmpd="sng">
                      <a:noFill/>
                      <a:prstDash val="solid"/>
                    </a:lnT>
                    <a:lnB w="12700" cap="flat" cmpd="sng" algn="ctr">
                      <a:solidFill>
                        <a:schemeClr val="bg1">
                          <a:lumMod val="75000"/>
                        </a:schemeClr>
                      </a:solidFill>
                      <a:prstDash val="solid"/>
                    </a:lnB>
                    <a:solidFill>
                      <a:schemeClr val="accent1">
                        <a:lumMod val="40000"/>
                        <a:lumOff val="60000"/>
                      </a:schemeClr>
                    </a:solidFill>
                  </a:tcPr>
                </a:tc>
                <a:extLst>
                  <a:ext uri="{0D108BD9-81ED-4DB2-BD59-A6C34878D82A}">
                    <a16:rowId xmlns:a16="http://schemas.microsoft.com/office/drawing/2014/main" val="4115867798"/>
                  </a:ext>
                </a:extLst>
              </a:tr>
              <a:tr h="394385">
                <a:tc>
                  <a:txBody>
                    <a:bodyPr/>
                    <a:lstStyle/>
                    <a:p>
                      <a:pPr lvl="0" algn="ctr">
                        <a:buNone/>
                      </a:pPr>
                      <a:r>
                        <a:rPr lang="en-US" sz="1600" b="1" cap="none" spc="0">
                          <a:solidFill>
                            <a:schemeClr val="accent1"/>
                          </a:solidFill>
                        </a:rPr>
                        <a:t>Target Audience</a:t>
                      </a:r>
                    </a:p>
                  </a:txBody>
                  <a:tcPr marL="78139" marR="78139" marT="78139" marB="39069" anchor="ctr">
                    <a:lnL w="38100" cmpd="sng">
                      <a:solidFill>
                        <a:schemeClr val="tx1"/>
                      </a:solidFill>
                      <a:prstDash val="solid"/>
                    </a:lnL>
                    <a:lnR w="38100" cmpd="sng">
                      <a:solidFill>
                        <a:schemeClr val="tx1"/>
                      </a:solidFill>
                      <a:prstDash val="solid"/>
                    </a:lnR>
                    <a:lnT w="19050" cap="flat" cmpd="sng" algn="ctr">
                      <a:solidFill>
                        <a:schemeClr val="tx1"/>
                      </a:solidFill>
                      <a:prstDash val="solid"/>
                    </a:lnT>
                    <a:lnB w="19050" cmpd="sng">
                      <a:solidFill>
                        <a:schemeClr val="tx1"/>
                      </a:solidFill>
                      <a:prstDash val="solid"/>
                    </a:lnB>
                    <a:noFill/>
                  </a:tcPr>
                </a:tc>
                <a:tc>
                  <a:txBody>
                    <a:bodyPr/>
                    <a:lstStyle/>
                    <a:p>
                      <a:pPr lvl="0" algn="ctr">
                        <a:buNone/>
                      </a:pPr>
                      <a:r>
                        <a:rPr lang="en-US" sz="1400" b="0" cap="none" spc="0">
                          <a:solidFill>
                            <a:schemeClr val="tx1"/>
                          </a:solidFill>
                        </a:rPr>
                        <a:t>Target end customers</a:t>
                      </a:r>
                    </a:p>
                  </a:txBody>
                  <a:tcPr marL="78139" marR="78139" marT="78139" marB="39069" anchor="ctr">
                    <a:lnL w="38100" cmpd="sng">
                      <a:solidFill>
                        <a:schemeClr val="tx1"/>
                      </a:solid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tc>
                  <a:txBody>
                    <a:bodyPr/>
                    <a:lstStyle/>
                    <a:p>
                      <a:pPr lvl="0" algn="ctr">
                        <a:buNone/>
                      </a:pPr>
                      <a:r>
                        <a:rPr lang="en-US" sz="1400" b="0" cap="none" spc="0">
                          <a:solidFill>
                            <a:schemeClr val="tx1"/>
                          </a:solidFill>
                        </a:rPr>
                        <a:t>Focuses on small to medium businesses</a:t>
                      </a:r>
                    </a:p>
                  </a:txBody>
                  <a:tcPr marL="78139" marR="78139" marT="78139" marB="39069" anchor="ctr">
                    <a:lnL w="12700" cmpd="sng">
                      <a:noFill/>
                      <a:prstDash val="solid"/>
                    </a:lnL>
                    <a:lnR w="38100" cmpd="sng">
                      <a:solidFill>
                        <a:schemeClr val="tx1"/>
                      </a:solidFill>
                      <a:prstDash val="solid"/>
                    </a:lnR>
                    <a:lnT w="12700" cap="flat" cmpd="sng" algn="ctr">
                      <a:solidFill>
                        <a:schemeClr val="bg1">
                          <a:lumMod val="75000"/>
                        </a:schemeClr>
                      </a:solidFill>
                      <a:prstDash val="solid"/>
                    </a:lnT>
                    <a:lnB w="12700" cmpd="sng">
                      <a:noFill/>
                      <a:prstDash val="solid"/>
                    </a:lnB>
                    <a:solidFill>
                      <a:schemeClr val="accent1">
                        <a:lumMod val="20000"/>
                        <a:lumOff val="80000"/>
                      </a:schemeClr>
                    </a:solidFill>
                  </a:tcPr>
                </a:tc>
                <a:extLst>
                  <a:ext uri="{0D108BD9-81ED-4DB2-BD59-A6C34878D82A}">
                    <a16:rowId xmlns:a16="http://schemas.microsoft.com/office/drawing/2014/main" val="2615186349"/>
                  </a:ext>
                </a:extLst>
              </a:tr>
              <a:tr h="342492">
                <a:tc>
                  <a:txBody>
                    <a:bodyPr/>
                    <a:lstStyle/>
                    <a:p>
                      <a:pPr lvl="0" algn="ctr">
                        <a:buNone/>
                      </a:pPr>
                      <a:r>
                        <a:rPr lang="en-US" sz="1600" b="1" cap="none" spc="0">
                          <a:solidFill>
                            <a:schemeClr val="accent1">
                              <a:lumMod val="50000"/>
                            </a:schemeClr>
                          </a:solidFill>
                        </a:rPr>
                        <a:t>Control Over Operations</a:t>
                      </a:r>
                    </a:p>
                  </a:txBody>
                  <a:tcPr marL="78139" marR="78139" marT="78139" marB="39069" anchor="ctr">
                    <a:lnL w="38100" cmpd="sng">
                      <a:solidFill>
                        <a:schemeClr val="tx1"/>
                      </a:solidFill>
                      <a:prstDash val="solid"/>
                    </a:lnL>
                    <a:lnR w="38100" cmpd="sng">
                      <a:solidFill>
                        <a:schemeClr val="tx1"/>
                      </a:solidFill>
                      <a:prstDash val="solid"/>
                    </a:lnR>
                    <a:lnT w="19050" cmpd="sng">
                      <a:solidFill>
                        <a:schemeClr val="tx1"/>
                      </a:solidFill>
                      <a:prstDash val="solid"/>
                    </a:lnT>
                    <a:lnB w="19050" cap="flat" cmpd="sng" algn="ctr">
                      <a:solidFill>
                        <a:schemeClr val="tx1"/>
                      </a:solidFill>
                      <a:prstDash val="solid"/>
                    </a:lnB>
                    <a:noFill/>
                  </a:tcPr>
                </a:tc>
                <a:tc>
                  <a:txBody>
                    <a:bodyPr/>
                    <a:lstStyle/>
                    <a:p>
                      <a:pPr lvl="0" algn="ctr">
                        <a:buNone/>
                      </a:pPr>
                      <a:r>
                        <a:rPr lang="en-US" sz="1400" b="0" cap="none" spc="0">
                          <a:solidFill>
                            <a:schemeClr val="tx1"/>
                          </a:solidFill>
                        </a:rPr>
                        <a:t>-</a:t>
                      </a:r>
                    </a:p>
                  </a:txBody>
                  <a:tcPr marL="78139" marR="78139" marT="78139" marB="39069" anchor="ctr">
                    <a:lnL w="38100" cmpd="sng">
                      <a:solidFill>
                        <a:schemeClr val="tx1"/>
                      </a:solidFill>
                      <a:prstDash val="solid"/>
                    </a:lnL>
                    <a:lnR w="12700" cmpd="sng">
                      <a:noFill/>
                      <a:prstDash val="solid"/>
                    </a:lnR>
                    <a:lnT w="12700" cmpd="sng">
                      <a:noFill/>
                      <a:prstDash val="solid"/>
                    </a:lnT>
                    <a:lnB w="12700" cap="flat" cmpd="sng" algn="ctr">
                      <a:solidFill>
                        <a:schemeClr val="bg1">
                          <a:lumMod val="75000"/>
                        </a:schemeClr>
                      </a:solidFill>
                      <a:prstDash val="solid"/>
                    </a:lnB>
                    <a:solidFill>
                      <a:schemeClr val="accent1">
                        <a:lumMod val="60000"/>
                        <a:lumOff val="40000"/>
                      </a:schemeClr>
                    </a:solidFill>
                  </a:tcPr>
                </a:tc>
                <a:tc>
                  <a:txBody>
                    <a:bodyPr/>
                    <a:lstStyle/>
                    <a:p>
                      <a:pPr lvl="0" algn="ctr">
                        <a:buNone/>
                      </a:pPr>
                      <a:r>
                        <a:rPr lang="en-US" sz="1400" b="0" cap="none" spc="0">
                          <a:solidFill>
                            <a:schemeClr val="tx1"/>
                          </a:solidFill>
                        </a:rPr>
                        <a:t>Provides control over operations and branding</a:t>
                      </a:r>
                    </a:p>
                  </a:txBody>
                  <a:tcPr marL="78139" marR="78139" marT="78139" marB="39069" anchor="ctr">
                    <a:lnL w="12700" cmpd="sng">
                      <a:noFill/>
                      <a:prstDash val="solid"/>
                    </a:lnL>
                    <a:lnR w="38100" cmpd="sng">
                      <a:solidFill>
                        <a:schemeClr val="tx1"/>
                      </a:solidFill>
                      <a:prstDash val="solid"/>
                    </a:lnR>
                    <a:lnT w="12700" cmpd="sng">
                      <a:noFill/>
                      <a:prstDash val="solid"/>
                    </a:lnT>
                    <a:lnB w="12700" cap="flat" cmpd="sng" algn="ctr">
                      <a:solidFill>
                        <a:schemeClr val="bg1">
                          <a:lumMod val="75000"/>
                        </a:schemeClr>
                      </a:solidFill>
                      <a:prstDash val="solid"/>
                    </a:lnB>
                    <a:solidFill>
                      <a:schemeClr val="accent1">
                        <a:lumMod val="60000"/>
                        <a:lumOff val="40000"/>
                      </a:schemeClr>
                    </a:solidFill>
                  </a:tcPr>
                </a:tc>
                <a:extLst>
                  <a:ext uri="{0D108BD9-81ED-4DB2-BD59-A6C34878D82A}">
                    <a16:rowId xmlns:a16="http://schemas.microsoft.com/office/drawing/2014/main" val="1225316268"/>
                  </a:ext>
                </a:extLst>
              </a:tr>
              <a:tr h="446278">
                <a:tc>
                  <a:txBody>
                    <a:bodyPr/>
                    <a:lstStyle/>
                    <a:p>
                      <a:pPr algn="ctr"/>
                      <a:r>
                        <a:rPr lang="en-US" sz="1600" b="1" cap="none" spc="0">
                          <a:solidFill>
                            <a:schemeClr val="accent1">
                              <a:lumMod val="75000"/>
                            </a:schemeClr>
                          </a:solidFill>
                        </a:rPr>
                        <a:t>Direct Selling</a:t>
                      </a:r>
                    </a:p>
                  </a:txBody>
                  <a:tcPr marL="78139" marR="78139" marT="78139" marB="39069" anchor="ctr">
                    <a:lnL w="38100" cmpd="sng">
                      <a:solidFill>
                        <a:schemeClr val="tx1"/>
                      </a:solidFill>
                      <a:prstDash val="solid"/>
                    </a:lnL>
                    <a:lnR w="38100" cmpd="sng">
                      <a:solidFill>
                        <a:schemeClr val="tx1"/>
                      </a:solidFill>
                      <a:prstDash val="solid"/>
                    </a:lnR>
                    <a:lnT w="19050" cap="flat" cmpd="sng" algn="ctr">
                      <a:solidFill>
                        <a:schemeClr val="tx1"/>
                      </a:solidFill>
                      <a:prstDash val="solid"/>
                    </a:lnT>
                    <a:lnB w="19050" cmpd="sng">
                      <a:solidFill>
                        <a:schemeClr val="tx1"/>
                      </a:solidFill>
                      <a:prstDash val="solid"/>
                    </a:lnB>
                    <a:noFill/>
                  </a:tcPr>
                </a:tc>
                <a:tc>
                  <a:txBody>
                    <a:bodyPr/>
                    <a:lstStyle/>
                    <a:p>
                      <a:pPr algn="ctr"/>
                      <a:r>
                        <a:rPr lang="en-US" sz="1400" b="0" cap="none" spc="0">
                          <a:solidFill>
                            <a:schemeClr val="tx1"/>
                          </a:solidFill>
                        </a:rPr>
                        <a:t>Yes</a:t>
                      </a:r>
                    </a:p>
                  </a:txBody>
                  <a:tcPr marL="78139" marR="78139" marT="78139" marB="39069" anchor="ctr">
                    <a:lnL w="38100" cmpd="sng">
                      <a:solidFill>
                        <a:schemeClr val="tx1"/>
                      </a:solidFill>
                      <a:prstDash val="solid"/>
                    </a:lnL>
                    <a:lnR w="12700" cmpd="sng">
                      <a:noFill/>
                      <a:prstDash val="solid"/>
                    </a:lnR>
                    <a:lnT w="12700" cap="flat" cmpd="sng" algn="ctr">
                      <a:solidFill>
                        <a:schemeClr val="bg1">
                          <a:lumMod val="75000"/>
                        </a:schemeClr>
                      </a:solidFill>
                      <a:prstDash val="solid"/>
                    </a:lnT>
                    <a:lnB w="12700" cmpd="sng">
                      <a:noFill/>
                      <a:prstDash val="solid"/>
                    </a:lnB>
                    <a:solidFill>
                      <a:schemeClr val="accent1">
                        <a:lumMod val="40000"/>
                        <a:lumOff val="60000"/>
                      </a:schemeClr>
                    </a:solidFill>
                  </a:tcPr>
                </a:tc>
                <a:tc>
                  <a:txBody>
                    <a:bodyPr/>
                    <a:lstStyle/>
                    <a:p>
                      <a:pPr algn="ctr"/>
                      <a:r>
                        <a:rPr lang="en-US" sz="1400" b="0" cap="none" spc="0">
                          <a:solidFill>
                            <a:schemeClr val="tx1"/>
                          </a:solidFill>
                        </a:rPr>
                        <a:t>Does not sell products directly</a:t>
                      </a:r>
                    </a:p>
                  </a:txBody>
                  <a:tcPr marL="78139" marR="78139" marT="78139" marB="39069" anchor="ctr">
                    <a:lnL w="12700" cmpd="sng">
                      <a:noFill/>
                      <a:prstDash val="solid"/>
                    </a:lnL>
                    <a:lnR w="38100" cmpd="sng">
                      <a:solidFill>
                        <a:schemeClr val="tx1"/>
                      </a:solidFill>
                      <a:prstDash val="solid"/>
                    </a:lnR>
                    <a:lnT w="12700" cap="flat" cmpd="sng" algn="ctr">
                      <a:solidFill>
                        <a:schemeClr val="bg1">
                          <a:lumMod val="75000"/>
                        </a:schemeClr>
                      </a:solidFill>
                      <a:prstDash val="solid"/>
                    </a:lnT>
                    <a:lnB w="12700" cmpd="sng">
                      <a:noFill/>
                      <a:prstDash val="solid"/>
                    </a:lnB>
                    <a:solidFill>
                      <a:schemeClr val="accent1">
                        <a:lumMod val="40000"/>
                        <a:lumOff val="60000"/>
                      </a:schemeClr>
                    </a:solidFill>
                  </a:tcPr>
                </a:tc>
                <a:extLst>
                  <a:ext uri="{0D108BD9-81ED-4DB2-BD59-A6C34878D82A}">
                    <a16:rowId xmlns:a16="http://schemas.microsoft.com/office/drawing/2014/main" val="1083558122"/>
                  </a:ext>
                </a:extLst>
              </a:tr>
              <a:tr h="643471">
                <a:tc>
                  <a:txBody>
                    <a:bodyPr/>
                    <a:lstStyle/>
                    <a:p>
                      <a:pPr algn="ctr"/>
                      <a:r>
                        <a:rPr lang="en-US" sz="1600" b="1" cap="none" spc="0">
                          <a:solidFill>
                            <a:schemeClr val="accent1"/>
                          </a:solidFill>
                        </a:rPr>
                        <a:t>Business Focus</a:t>
                      </a:r>
                    </a:p>
                  </a:txBody>
                  <a:tcPr marL="78139" marR="78139" marT="78139" marB="39069" anchor="ctr">
                    <a:lnL w="38100" cmpd="sng">
                      <a:solidFill>
                        <a:schemeClr val="tx1"/>
                      </a:solidFill>
                      <a:prstDash val="solid"/>
                    </a:lnL>
                    <a:lnR w="38100" cmpd="sng">
                      <a:solidFill>
                        <a:schemeClr val="tx1"/>
                      </a:solidFill>
                      <a:prstDash val="solid"/>
                    </a:lnR>
                    <a:lnT w="19050" cmpd="sng">
                      <a:solidFill>
                        <a:schemeClr val="tx1"/>
                      </a:solidFill>
                      <a:prstDash val="solid"/>
                    </a:lnT>
                    <a:lnB w="38100" cmpd="sng">
                      <a:solidFill>
                        <a:schemeClr val="tx1"/>
                      </a:solidFill>
                      <a:prstDash val="solid"/>
                    </a:lnB>
                    <a:noFill/>
                  </a:tcPr>
                </a:tc>
                <a:tc>
                  <a:txBody>
                    <a:bodyPr/>
                    <a:lstStyle/>
                    <a:p>
                      <a:pPr algn="ctr"/>
                      <a:r>
                        <a:rPr lang="en-US" sz="1400" b="0" cap="none" spc="0">
                          <a:solidFill>
                            <a:schemeClr val="tx1"/>
                          </a:solidFill>
                        </a:rPr>
                        <a:t>-</a:t>
                      </a:r>
                    </a:p>
                  </a:txBody>
                  <a:tcPr marL="78139" marR="78139" marT="78139" marB="39069" anchor="ctr">
                    <a:lnL w="38100" cmpd="sng">
                      <a:solidFill>
                        <a:schemeClr val="tx1"/>
                      </a:solidFill>
                      <a:prstDash val="solid"/>
                    </a:lnL>
                    <a:lnR w="12700" cmpd="sng">
                      <a:noFill/>
                      <a:prstDash val="solid"/>
                    </a:lnR>
                    <a:lnT w="12700" cmpd="sng">
                      <a:noFill/>
                      <a:prstDash val="solid"/>
                    </a:lnT>
                    <a:lnB w="38100" cmpd="sng">
                      <a:solidFill>
                        <a:schemeClr val="tx1"/>
                      </a:solidFill>
                      <a:prstDash val="solid"/>
                    </a:lnB>
                    <a:solidFill>
                      <a:schemeClr val="accent1">
                        <a:lumMod val="20000"/>
                        <a:lumOff val="80000"/>
                      </a:schemeClr>
                    </a:solidFill>
                  </a:tcPr>
                </a:tc>
                <a:tc>
                  <a:txBody>
                    <a:bodyPr/>
                    <a:lstStyle/>
                    <a:p>
                      <a:pPr algn="ctr"/>
                      <a:r>
                        <a:rPr lang="en-US" sz="1400" b="0" cap="none" spc="0">
                          <a:solidFill>
                            <a:schemeClr val="tx1"/>
                          </a:solidFill>
                        </a:rPr>
                        <a:t>Empower merchants with easy- to-use tools</a:t>
                      </a:r>
                    </a:p>
                  </a:txBody>
                  <a:tcPr marL="78139" marR="78139" marT="78139" marB="39069" anchor="ctr">
                    <a:lnL w="12700" cmpd="sng">
                      <a:noFill/>
                      <a:prstDash val="solid"/>
                    </a:lnL>
                    <a:lnR w="38100" cmpd="sng">
                      <a:solidFill>
                        <a:schemeClr val="tx1"/>
                      </a:solidFill>
                      <a:prstDash val="solid"/>
                    </a:lnR>
                    <a:lnT w="12700" cmpd="sng">
                      <a:noFill/>
                      <a:prstDash val="solid"/>
                    </a:lnT>
                    <a:lnB w="38100" cmpd="sng">
                      <a:solidFill>
                        <a:schemeClr val="tx1"/>
                      </a:solidFill>
                      <a:prstDash val="solid"/>
                    </a:lnB>
                    <a:solidFill>
                      <a:schemeClr val="accent1">
                        <a:lumMod val="20000"/>
                        <a:lumOff val="80000"/>
                      </a:schemeClr>
                    </a:solidFill>
                  </a:tcPr>
                </a:tc>
                <a:extLst>
                  <a:ext uri="{0D108BD9-81ED-4DB2-BD59-A6C34878D82A}">
                    <a16:rowId xmlns:a16="http://schemas.microsoft.com/office/drawing/2014/main" val="157381251"/>
                  </a:ext>
                </a:extLst>
              </a:tr>
            </a:tbl>
          </a:graphicData>
        </a:graphic>
      </p:graphicFrame>
      <p:sp>
        <p:nvSpPr>
          <p:cNvPr id="4" name="Title 3">
            <a:extLst>
              <a:ext uri="{FF2B5EF4-FFF2-40B4-BE49-F238E27FC236}">
                <a16:creationId xmlns:a16="http://schemas.microsoft.com/office/drawing/2014/main" id="{133BED20-A93B-2231-3C95-E9B0A462CEFD}"/>
              </a:ext>
            </a:extLst>
          </p:cNvPr>
          <p:cNvSpPr>
            <a:spLocks noGrp="1"/>
          </p:cNvSpPr>
          <p:nvPr>
            <p:ph type="title"/>
          </p:nvPr>
        </p:nvSpPr>
        <p:spPr>
          <a:xfrm>
            <a:off x="545656" y="506146"/>
            <a:ext cx="10972800" cy="760111"/>
          </a:xfrm>
        </p:spPr>
        <p:txBody>
          <a:bodyPr>
            <a:noAutofit/>
          </a:bodyPr>
          <a:lstStyle/>
          <a:p>
            <a:r>
              <a:rPr lang="en-US" b="1">
                <a:latin typeface="Times New Roman"/>
                <a:ea typeface="+mj-lt"/>
                <a:cs typeface="+mj-lt"/>
              </a:rPr>
              <a:t>Competitive analysis- Indirect Competitor</a:t>
            </a:r>
            <a:endParaRPr lang="en-US" b="1">
              <a:latin typeface="Times New Roman"/>
              <a:cs typeface="Times New Roman"/>
            </a:endParaRPr>
          </a:p>
        </p:txBody>
      </p:sp>
      <p:pic>
        <p:nvPicPr>
          <p:cNvPr id="2" name="Picture 1" descr="A black and orange logo&#10;&#10;Description automatically generated">
            <a:extLst>
              <a:ext uri="{FF2B5EF4-FFF2-40B4-BE49-F238E27FC236}">
                <a16:creationId xmlns:a16="http://schemas.microsoft.com/office/drawing/2014/main" id="{5B960FFA-A2E7-D91C-7B12-FA552D48166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55553" y="1757953"/>
            <a:ext cx="1743282" cy="540784"/>
          </a:xfrm>
          <a:prstGeom prst="rect">
            <a:avLst/>
          </a:prstGeom>
        </p:spPr>
      </p:pic>
      <p:pic>
        <p:nvPicPr>
          <p:cNvPr id="8" name="Picture 7">
            <a:extLst>
              <a:ext uri="{FF2B5EF4-FFF2-40B4-BE49-F238E27FC236}">
                <a16:creationId xmlns:a16="http://schemas.microsoft.com/office/drawing/2014/main" id="{F1E1C611-24AD-027D-C8DE-ACA28419FE3E}"/>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423972" y="1654095"/>
            <a:ext cx="2278805" cy="627897"/>
          </a:xfrm>
          <a:prstGeom prst="rect">
            <a:avLst/>
          </a:prstGeom>
        </p:spPr>
      </p:pic>
    </p:spTree>
    <p:extLst>
      <p:ext uri="{BB962C8B-B14F-4D97-AF65-F5344CB8AC3E}">
        <p14:creationId xmlns:p14="http://schemas.microsoft.com/office/powerpoint/2010/main" val="3375099737"/>
      </p:ext>
    </p:extLst>
  </p:cSld>
  <p:clrMapOvr>
    <a:masterClrMapping/>
  </p:clrMapOvr>
</p:sld>
</file>

<file path=ppt/theme/theme1.xml><?xml version="1.0" encoding="utf-8"?>
<a:theme xmlns:a="http://schemas.openxmlformats.org/drawingml/2006/main" name="SplashVTI">
  <a:themeElements>
    <a:clrScheme name="AnalogousFromLightSeedLeftStep">
      <a:dk1>
        <a:srgbClr val="000000"/>
      </a:dk1>
      <a:lt1>
        <a:srgbClr val="FFFFFF"/>
      </a:lt1>
      <a:dk2>
        <a:srgbClr val="1B2F2C"/>
      </a:dk2>
      <a:lt2>
        <a:srgbClr val="F0F0F3"/>
      </a:lt2>
      <a:accent1>
        <a:srgbClr val="A7A259"/>
      </a:accent1>
      <a:accent2>
        <a:srgbClr val="D99147"/>
      </a:accent2>
      <a:accent3>
        <a:srgbClr val="E38379"/>
      </a:accent3>
      <a:accent4>
        <a:srgbClr val="DD5C85"/>
      </a:accent4>
      <a:accent5>
        <a:srgbClr val="E379C8"/>
      </a:accent5>
      <a:accent6>
        <a:srgbClr val="C95CDD"/>
      </a:accent6>
      <a:hlink>
        <a:srgbClr val="6C71B0"/>
      </a:hlink>
      <a:folHlink>
        <a:srgbClr val="7F7F7F"/>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4260</Words>
  <Application>Microsoft Macintosh PowerPoint</Application>
  <PresentationFormat>Widescreen</PresentationFormat>
  <Paragraphs>554</Paragraphs>
  <Slides>34</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34</vt:i4>
      </vt:variant>
    </vt:vector>
  </HeadingPairs>
  <TitlesOfParts>
    <vt:vector size="45" baseType="lpstr">
      <vt:lpstr>Aptos</vt:lpstr>
      <vt:lpstr>Arial</vt:lpstr>
      <vt:lpstr>Avenir Next LT Pro</vt:lpstr>
      <vt:lpstr>Calibri</vt:lpstr>
      <vt:lpstr>Courier New</vt:lpstr>
      <vt:lpstr>Posterama</vt:lpstr>
      <vt:lpstr>Söhne</vt:lpstr>
      <vt:lpstr>Symbol</vt:lpstr>
      <vt:lpstr>Times New Roman</vt:lpstr>
      <vt:lpstr>Wingdings</vt:lpstr>
      <vt:lpstr>SplashVTI</vt:lpstr>
      <vt:lpstr>PowerPoint Presentation</vt:lpstr>
      <vt:lpstr>Company Mission</vt:lpstr>
      <vt:lpstr>Table of Contents</vt:lpstr>
      <vt:lpstr>History of Shopify</vt:lpstr>
      <vt:lpstr>Overview</vt:lpstr>
      <vt:lpstr>Target Market</vt:lpstr>
      <vt:lpstr>Industry Analysis</vt:lpstr>
      <vt:lpstr>Competitive analysis- Direct Competitors</vt:lpstr>
      <vt:lpstr>Competitive analysis- Indirect Competitor</vt:lpstr>
      <vt:lpstr>2025 Bloomberg Est.</vt:lpstr>
      <vt:lpstr>Shopify Market share in 2024 ( at glance)</vt:lpstr>
      <vt:lpstr>Macroeconomic Analysis </vt:lpstr>
      <vt:lpstr>Economic Indicators</vt:lpstr>
      <vt:lpstr>Short-term Inflation Rate</vt:lpstr>
      <vt:lpstr>Medium-term Inflation Rate</vt:lpstr>
      <vt:lpstr>Inflation Rate in the Longer Run </vt:lpstr>
      <vt:lpstr>Risk Free Rate</vt:lpstr>
      <vt:lpstr>Shopify’s </vt:lpstr>
      <vt:lpstr>Ongoing Strategies</vt:lpstr>
      <vt:lpstr>Ongoing Strategies</vt:lpstr>
      <vt:lpstr>Ongoing Strategies</vt:lpstr>
      <vt:lpstr>Ongoing Strategies</vt:lpstr>
      <vt:lpstr>PowerPoint Presentation</vt:lpstr>
      <vt:lpstr>PowerPoint Presentation</vt:lpstr>
      <vt:lpstr>Financial performance and proforma  </vt:lpstr>
      <vt:lpstr>Key Historical Financial figures</vt:lpstr>
      <vt:lpstr>DCF Model</vt:lpstr>
      <vt:lpstr>Key Financing Assumption</vt:lpstr>
      <vt:lpstr>Key Cash Flow Projection Assumption</vt:lpstr>
      <vt:lpstr>DCM Model</vt:lpstr>
      <vt:lpstr>Scenario Analysis</vt:lpstr>
      <vt:lpstr>Sensitivity Testing</vt:lpstr>
      <vt:lpstr>Conclusion and Recommendation</vt:lpstr>
      <vt:lpstr>Thank you! Questions &amp;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Shopify</dc:title>
  <dc:creator>Muskan Malik</dc:creator>
  <cp:lastModifiedBy>Muskan Malik</cp:lastModifiedBy>
  <cp:revision>18</cp:revision>
  <dcterms:created xsi:type="dcterms:W3CDTF">2024-01-21T22:49:47Z</dcterms:created>
  <dcterms:modified xsi:type="dcterms:W3CDTF">2024-02-03T01:28:30Z</dcterms:modified>
</cp:coreProperties>
</file>